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  <p:sldMasterId id="2147483653" r:id="rId3"/>
  </p:sldMasterIdLst>
  <p:notesMasterIdLst>
    <p:notesMasterId r:id="rId22"/>
  </p:notesMasterIdLst>
  <p:sldIdLst>
    <p:sldId id="256" r:id="rId4"/>
    <p:sldId id="296" r:id="rId5"/>
    <p:sldId id="334" r:id="rId6"/>
    <p:sldId id="306" r:id="rId7"/>
    <p:sldId id="311" r:id="rId8"/>
    <p:sldId id="333" r:id="rId9"/>
    <p:sldId id="337" r:id="rId10"/>
    <p:sldId id="343" r:id="rId11"/>
    <p:sldId id="340" r:id="rId12"/>
    <p:sldId id="318" r:id="rId13"/>
    <p:sldId id="322" r:id="rId14"/>
    <p:sldId id="320" r:id="rId15"/>
    <p:sldId id="315" r:id="rId16"/>
    <p:sldId id="342" r:id="rId17"/>
    <p:sldId id="338" r:id="rId18"/>
    <p:sldId id="341" r:id="rId19"/>
    <p:sldId id="332" r:id="rId20"/>
    <p:sldId id="264" r:id="rId21"/>
  </p:sldIdLst>
  <p:sldSz cx="9144000" cy="5143500" type="screen16x9"/>
  <p:notesSz cx="6810375" cy="99425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6C6C6C"/>
    <a:srgbClr val="37819F"/>
    <a:srgbClr val="73B3CE"/>
    <a:srgbClr val="641708"/>
    <a:srgbClr val="BF2E0F"/>
    <a:srgbClr val="508BA2"/>
    <a:srgbClr val="94BACA"/>
    <a:srgbClr val="969696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5" autoAdjust="0"/>
  </p:normalViewPr>
  <p:slideViewPr>
    <p:cSldViewPr>
      <p:cViewPr>
        <p:scale>
          <a:sx n="163" d="100"/>
          <a:sy n="163" d="100"/>
        </p:scale>
        <p:origin x="-108" y="54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163" cy="49712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3"/>
            <a:ext cx="2951163" cy="49712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1544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03950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9792" y="2571749"/>
            <a:ext cx="6408712" cy="1800201"/>
          </a:xfrm>
        </p:spPr>
        <p:txBody>
          <a:bodyPr/>
          <a:lstStyle/>
          <a:p>
            <a:pPr lvl="0"/>
            <a:r>
              <a:rPr lang="ru-RU" altLang="ko-KR" sz="3200" dirty="0">
                <a:ea typeface="맑은 고딕" pitchFamily="50" charset="-127"/>
              </a:rPr>
              <a:t>Организация и проведение </a:t>
            </a:r>
            <a:br>
              <a:rPr lang="ru-RU" altLang="ko-KR" sz="3200" dirty="0">
                <a:ea typeface="맑은 고딕" pitchFamily="50" charset="-127"/>
              </a:rPr>
            </a:br>
            <a:r>
              <a:rPr lang="ru-RU" altLang="ko-KR" sz="3200" dirty="0" smtClean="0">
                <a:ea typeface="맑은 고딕" pitchFamily="50" charset="-127"/>
              </a:rPr>
              <a:t>репетиционного </a:t>
            </a:r>
            <a:r>
              <a:rPr lang="ru-RU" altLang="ko-KR" sz="3200" dirty="0">
                <a:ea typeface="맑은 고딕" pitchFamily="50" charset="-127"/>
              </a:rPr>
              <a:t>тестирования </a:t>
            </a:r>
            <a:br>
              <a:rPr lang="ru-RU" altLang="ko-KR" sz="3200" dirty="0">
                <a:ea typeface="맑은 고딕" pitchFamily="50" charset="-127"/>
              </a:rPr>
            </a:br>
            <a:r>
              <a:rPr lang="ru-RU" altLang="ko-KR" sz="3200" dirty="0">
                <a:ea typeface="맑은 고딕" pitchFamily="50" charset="-127"/>
              </a:rPr>
              <a:t>в </a:t>
            </a:r>
            <a:r>
              <a:rPr lang="ru-RU" altLang="ko-KR" sz="3200" dirty="0" smtClean="0">
                <a:solidFill>
                  <a:schemeClr val="accent5">
                    <a:lumMod val="75000"/>
                  </a:schemeClr>
                </a:solidFill>
                <a:ea typeface="맑은 고딕" pitchFamily="50" charset="-127"/>
              </a:rPr>
              <a:t>202</a:t>
            </a:r>
            <a:r>
              <a:rPr lang="en-US" altLang="ko-KR" sz="3200" dirty="0" smtClean="0">
                <a:solidFill>
                  <a:schemeClr val="accent5">
                    <a:lumMod val="75000"/>
                  </a:schemeClr>
                </a:solidFill>
                <a:ea typeface="맑은 고딕" pitchFamily="50" charset="-127"/>
              </a:rPr>
              <a:t>3-</a:t>
            </a:r>
            <a:r>
              <a:rPr lang="ru-RU" altLang="ko-KR" sz="3200" dirty="0" smtClean="0">
                <a:solidFill>
                  <a:schemeClr val="accent5">
                    <a:lumMod val="75000"/>
                  </a:schemeClr>
                </a:solidFill>
                <a:ea typeface="맑은 고딕" pitchFamily="50" charset="-127"/>
              </a:rPr>
              <a:t>202</a:t>
            </a:r>
            <a:r>
              <a:rPr lang="en-US" altLang="ko-KR" sz="3200" dirty="0" smtClean="0">
                <a:solidFill>
                  <a:schemeClr val="accent5">
                    <a:lumMod val="75000"/>
                  </a:schemeClr>
                </a:solidFill>
                <a:ea typeface="맑은 고딕" pitchFamily="50" charset="-127"/>
              </a:rPr>
              <a:t>4</a:t>
            </a:r>
            <a:r>
              <a:rPr lang="ru-RU" altLang="ko-KR" sz="3200" dirty="0" smtClean="0">
                <a:solidFill>
                  <a:schemeClr val="accent5">
                    <a:lumMod val="75000"/>
                  </a:schemeClr>
                </a:solidFill>
                <a:ea typeface="맑은 고딕" pitchFamily="50" charset="-127"/>
              </a:rPr>
              <a:t> </a:t>
            </a:r>
            <a:r>
              <a:rPr lang="ru-RU" altLang="ko-KR" sz="3200" dirty="0" smtClean="0">
                <a:solidFill>
                  <a:schemeClr val="accent5">
                    <a:lumMod val="75000"/>
                  </a:schemeClr>
                </a:solidFill>
                <a:ea typeface="맑은 고딕" pitchFamily="50" charset="-127"/>
              </a:rPr>
              <a:t>учебном году</a:t>
            </a:r>
            <a:r>
              <a:rPr lang="ru-RU" altLang="ko-KR" sz="3200" dirty="0">
                <a:ea typeface="맑은 고딕" pitchFamily="50" charset="-127"/>
              </a:rPr>
              <a:t/>
            </a:r>
            <a:br>
              <a:rPr lang="ru-RU" altLang="ko-KR" sz="3200" dirty="0">
                <a:ea typeface="맑은 고딕" pitchFamily="50" charset="-127"/>
              </a:rPr>
            </a:br>
            <a:endParaRPr lang="en-US" altLang="ko-KR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27784" y="195486"/>
            <a:ext cx="5688632" cy="590850"/>
          </a:xfrm>
        </p:spPr>
        <p:txBody>
          <a:bodyPr/>
          <a:lstStyle/>
          <a:p>
            <a:pPr algn="ctr"/>
            <a:r>
              <a:rPr lang="ru-RU" sz="1200" b="1" dirty="0">
                <a:latin typeface="+mj-lt"/>
                <a:ea typeface="맑은 고딕" pitchFamily="50" charset="-127"/>
              </a:rPr>
              <a:t>Учреждение образования</a:t>
            </a:r>
            <a:br>
              <a:rPr lang="ru-RU" sz="1200" b="1" dirty="0">
                <a:latin typeface="+mj-lt"/>
                <a:ea typeface="맑은 고딕" pitchFamily="50" charset="-127"/>
              </a:rPr>
            </a:br>
            <a:r>
              <a:rPr lang="ru-RU" sz="1200" b="1" dirty="0">
                <a:latin typeface="+mj-lt"/>
                <a:ea typeface="맑은 고딕" pitchFamily="50" charset="-127"/>
              </a:rPr>
              <a:t>«Республиканский институт </a:t>
            </a:r>
            <a:r>
              <a:rPr lang="ru-RU" sz="1200" b="1" dirty="0" smtClean="0">
                <a:latin typeface="+mj-lt"/>
                <a:ea typeface="맑은 고딕" pitchFamily="50" charset="-127"/>
              </a:rPr>
              <a:t>контроля знаний</a:t>
            </a:r>
            <a:r>
              <a:rPr lang="ru-RU" sz="1200" b="1" dirty="0">
                <a:latin typeface="+mj-lt"/>
                <a:ea typeface="맑은 고딕" pitchFamily="50" charset="-127"/>
              </a:rPr>
              <a:t>»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83768" y="2427733"/>
            <a:ext cx="211276" cy="17281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1097"/>
            <a:ext cx="936104" cy="6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35696" y="686253"/>
            <a:ext cx="56886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соблюдают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требования Инструкции организатору проведения репетиционного тестирования в аудитории; </a:t>
            </a:r>
          </a:p>
          <a:p>
            <a:pPr algn="just"/>
            <a:endParaRPr lang="ru-RU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доводят до сведения участников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основные требования, предъявляемые 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 ним         в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ходе 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проведения репетиционного тестирования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  <a:endParaRPr lang="ru-RU" altLang="ko-KR" sz="11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ru-RU" altLang="ko-KR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предлагают тестируемым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убедиться в отсутствии предметов, 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запрещенных                   к проносу, а именно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устройств приема, хранения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передачи информации, а также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справочной информации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 любом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носителе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  <a:endParaRPr lang="ru-RU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ru-RU" altLang="ko-KR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разъясняют тестируемым порядок заполнения бланков ответов,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дословно 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зачитывая текст Инструкции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организатору проведения репетиционного </a:t>
            </a:r>
            <a:b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тестирования в аудитории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чтобы все 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участники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получили одинаковые 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установки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  <a:endParaRPr lang="ru-RU" altLang="ko-KR" sz="11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ru-RU" altLang="ko-KR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просят тестируемых убедиться в соответствии номера варианта бланка ответов номеру варианта педагогического теста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  <a:endParaRPr lang="ru-RU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ru-RU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фиксируют на доске начало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отсчета времени, отведенного на выполнение педагогического 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теста (началом является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время получения последнего экземпляра педагогического 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теста)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1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информируют о том, что тестируемым запрещается вносить информацию в бланк ответов после окончания </a:t>
            </a:r>
            <a:r>
              <a:rPr lang="ru-RU" altLang="ko-KR" sz="11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времени, отведенного на выполнение педагогического </a:t>
            </a:r>
            <a:r>
              <a:rPr lang="ru-RU" altLang="ko-KR" sz="11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теста</a:t>
            </a:r>
            <a:r>
              <a:rPr lang="en-US" altLang="ko-KR" sz="11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;</a:t>
            </a:r>
            <a:endParaRPr lang="ru-RU" altLang="ko-KR" sz="11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algn="just"/>
            <a:endParaRPr lang="ru-RU" altLang="ko-KR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предупреждают участников о недопустимости использования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экзаменационных материалов для рабочих 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записей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  <a:endParaRPr lang="ru-RU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ru-RU" altLang="ko-KR" sz="11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7788" y="85492"/>
            <a:ext cx="8532440" cy="576064"/>
          </a:xfrm>
        </p:spPr>
        <p:txBody>
          <a:bodyPr/>
          <a:lstStyle/>
          <a:p>
            <a:r>
              <a:rPr lang="ru-RU" altLang="ko-KR" sz="2000" dirty="0" smtClean="0"/>
              <a:t>Организаторы в аудитории: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3"/>
          <p:cNvSpPr/>
          <p:nvPr/>
        </p:nvSpPr>
        <p:spPr>
          <a:xfrm flipV="1">
            <a:off x="755576" y="629395"/>
            <a:ext cx="777686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24"/>
          <p:cNvSpPr/>
          <p:nvPr/>
        </p:nvSpPr>
        <p:spPr>
          <a:xfrm>
            <a:off x="1403648" y="771550"/>
            <a:ext cx="288032" cy="278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/>
              <a:t>1</a:t>
            </a:r>
            <a:endParaRPr lang="ko-KR" altLang="en-US" sz="1050" b="1" dirty="0"/>
          </a:p>
        </p:txBody>
      </p:sp>
      <p:sp>
        <p:nvSpPr>
          <p:cNvPr id="21" name="Rectangle 24"/>
          <p:cNvSpPr/>
          <p:nvPr/>
        </p:nvSpPr>
        <p:spPr>
          <a:xfrm>
            <a:off x="1403648" y="1244610"/>
            <a:ext cx="288032" cy="278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22" name="Rectangle 24"/>
          <p:cNvSpPr/>
          <p:nvPr/>
        </p:nvSpPr>
        <p:spPr>
          <a:xfrm>
            <a:off x="1403648" y="1710635"/>
            <a:ext cx="288032" cy="278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050" b="1" dirty="0"/>
              <a:t>3</a:t>
            </a:r>
            <a:endParaRPr lang="ko-KR" altLang="en-US" sz="1050" b="1" dirty="0"/>
          </a:p>
        </p:txBody>
      </p:sp>
      <p:sp>
        <p:nvSpPr>
          <p:cNvPr id="23" name="Rectangle 24"/>
          <p:cNvSpPr/>
          <p:nvPr/>
        </p:nvSpPr>
        <p:spPr>
          <a:xfrm>
            <a:off x="1403648" y="2355726"/>
            <a:ext cx="288032" cy="278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050" b="1" dirty="0"/>
              <a:t>4</a:t>
            </a:r>
            <a:endParaRPr lang="ko-KR" altLang="en-US" sz="1050" b="1" dirty="0"/>
          </a:p>
        </p:txBody>
      </p:sp>
      <p:sp>
        <p:nvSpPr>
          <p:cNvPr id="24" name="Rectangle 24"/>
          <p:cNvSpPr/>
          <p:nvPr/>
        </p:nvSpPr>
        <p:spPr>
          <a:xfrm>
            <a:off x="1403648" y="2941785"/>
            <a:ext cx="288032" cy="278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050" b="1" dirty="0" smtClean="0"/>
              <a:t>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03648" y="3435846"/>
            <a:ext cx="288032" cy="278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050" b="1" dirty="0"/>
              <a:t>6</a:t>
            </a:r>
            <a:endParaRPr lang="ko-KR" altLang="en-US" sz="1050" b="1" dirty="0"/>
          </a:p>
        </p:txBody>
      </p:sp>
      <p:sp>
        <p:nvSpPr>
          <p:cNvPr id="26" name="Rectangle 24"/>
          <p:cNvSpPr/>
          <p:nvPr/>
        </p:nvSpPr>
        <p:spPr>
          <a:xfrm>
            <a:off x="1403648" y="4021905"/>
            <a:ext cx="288032" cy="278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050" b="1" dirty="0"/>
              <a:t>7</a:t>
            </a:r>
            <a:endParaRPr lang="ko-KR" altLang="en-US" sz="1050" b="1" dirty="0"/>
          </a:p>
        </p:txBody>
      </p:sp>
      <p:sp>
        <p:nvSpPr>
          <p:cNvPr id="13" name="Rectangle 24"/>
          <p:cNvSpPr/>
          <p:nvPr/>
        </p:nvSpPr>
        <p:spPr>
          <a:xfrm>
            <a:off x="1403648" y="4659982"/>
            <a:ext cx="288032" cy="278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050" b="1" dirty="0" smtClean="0"/>
              <a:t>8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7337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00"/>
    </mc:Choice>
    <mc:Fallback xmlns="">
      <p:transition spd="slow" advTm="14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02648" y="4368933"/>
            <a:ext cx="563455" cy="507073"/>
            <a:chOff x="1403647" y="3147813"/>
            <a:chExt cx="766870" cy="720080"/>
          </a:xfrm>
        </p:grpSpPr>
        <p:grpSp>
          <p:nvGrpSpPr>
            <p:cNvPr id="15" name="Group 17"/>
            <p:cNvGrpSpPr/>
            <p:nvPr/>
          </p:nvGrpSpPr>
          <p:grpSpPr>
            <a:xfrm>
              <a:off x="1403647" y="3147813"/>
              <a:ext cx="766870" cy="720080"/>
              <a:chOff x="1835696" y="2517293"/>
              <a:chExt cx="792088" cy="792088"/>
            </a:xfrm>
          </p:grpSpPr>
          <p:sp>
            <p:nvSpPr>
              <p:cNvPr id="17" name="Diamond 18"/>
              <p:cNvSpPr/>
              <p:nvPr/>
            </p:nvSpPr>
            <p:spPr>
              <a:xfrm>
                <a:off x="1835696" y="2517293"/>
                <a:ext cx="792088" cy="792088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Diamond 19"/>
              <p:cNvSpPr/>
              <p:nvPr/>
            </p:nvSpPr>
            <p:spPr>
              <a:xfrm>
                <a:off x="1901658" y="2583255"/>
                <a:ext cx="660164" cy="660164"/>
              </a:xfrm>
              <a:prstGeom prst="diamond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직사각형 39"/>
            <p:cNvSpPr/>
            <p:nvPr/>
          </p:nvSpPr>
          <p:spPr>
            <a:xfrm>
              <a:off x="1613367" y="3215466"/>
              <a:ext cx="347431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altLang="ko-KR" sz="3200" b="1" dirty="0" smtClean="0">
                  <a:solidFill>
                    <a:schemeClr val="bg1"/>
                  </a:solidFill>
                  <a:cs typeface="Arial" pitchFamily="34" charset="0"/>
                </a:rPr>
                <a:t>!</a:t>
              </a:r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07704" y="195486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ообщают участникам, что рабочие записи не обрабатываются и не проверяются;</a:t>
            </a:r>
          </a:p>
          <a:p>
            <a:pPr algn="just"/>
            <a:endParaRPr lang="ru-RU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предупреждают тестируемых о необходимости обеспечивать сохранность экзаменационных материалов с момента получения до передачи их организаторам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  <a:endParaRPr lang="ru-RU" altLang="ko-KR" sz="11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ru-RU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информируют участников за 15 и 5 минут об окончании времени, отведенного                 на выполнение педагогического теста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  <a:endParaRPr lang="ru-RU" altLang="ko-KR" sz="11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ru-RU" altLang="ko-KR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 окончании тестирования </a:t>
            </a:r>
            <a:r>
              <a:rPr lang="ru-RU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изымают и уничтожают 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листы для черновых записей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</a:p>
          <a:p>
            <a:pPr algn="just"/>
            <a:endParaRPr lang="ru-RU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сообщают участникам о сроках размещения результатов тестирования в личном кабинете </a:t>
            </a:r>
            <a:r>
              <a:rPr lang="ru-RU" altLang="ko-KR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(в течение </a:t>
            </a:r>
            <a:r>
              <a:rPr lang="ru-RU" altLang="ko-KR" sz="105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 рабочих дней</a:t>
            </a:r>
            <a:r>
              <a:rPr lang="ru-RU" altLang="ko-KR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).</a:t>
            </a:r>
            <a:endParaRPr lang="ru-RU" altLang="ko-KR" sz="1100" i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Rectangle 24"/>
          <p:cNvSpPr/>
          <p:nvPr/>
        </p:nvSpPr>
        <p:spPr>
          <a:xfrm>
            <a:off x="1442039" y="216385"/>
            <a:ext cx="321648" cy="260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050" b="1" dirty="0" smtClean="0"/>
              <a:t>9</a:t>
            </a:r>
            <a:endParaRPr lang="ko-KR" altLang="en-US" sz="1050" b="1" dirty="0"/>
          </a:p>
        </p:txBody>
      </p:sp>
      <p:sp>
        <p:nvSpPr>
          <p:cNvPr id="25" name="Rectangle 24"/>
          <p:cNvSpPr/>
          <p:nvPr/>
        </p:nvSpPr>
        <p:spPr>
          <a:xfrm>
            <a:off x="1442039" y="615876"/>
            <a:ext cx="321648" cy="265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900" b="1" dirty="0" smtClean="0"/>
              <a:t>10</a:t>
            </a:r>
            <a:endParaRPr lang="ko-KR" altLang="en-US" sz="1050" b="1" dirty="0"/>
          </a:p>
        </p:txBody>
      </p:sp>
      <p:sp>
        <p:nvSpPr>
          <p:cNvPr id="26" name="Rectangle 24"/>
          <p:cNvSpPr/>
          <p:nvPr/>
        </p:nvSpPr>
        <p:spPr>
          <a:xfrm>
            <a:off x="1442039" y="1052692"/>
            <a:ext cx="321648" cy="260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900" b="1" dirty="0" smtClean="0"/>
              <a:t>11</a:t>
            </a:r>
            <a:endParaRPr lang="ko-KR" altLang="en-US" sz="900" b="1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1671724" y="2787774"/>
            <a:ext cx="162367" cy="1604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1671725" y="3203398"/>
            <a:ext cx="162367" cy="1604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1673329" y="3507854"/>
            <a:ext cx="162367" cy="1604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Isosceles Triangle 9"/>
          <p:cNvSpPr/>
          <p:nvPr/>
        </p:nvSpPr>
        <p:spPr>
          <a:xfrm rot="17837492">
            <a:off x="3797419" y="1222101"/>
            <a:ext cx="2727728" cy="1966032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1519181" y="2269358"/>
            <a:ext cx="60771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 ходе тестирования 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 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 его окончании </a:t>
            </a:r>
            <a:r>
              <a:rPr lang="ru-RU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ru-RU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 момент сдачи тестируемым материалов)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/>
            </a:r>
            <a:b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организаторам 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следует сверить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</a:t>
            </a:r>
          </a:p>
          <a:p>
            <a:pPr algn="just"/>
            <a:endParaRPr lang="ru-RU" altLang="ko-KR" sz="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49263" algn="just"/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данные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документа, удостоверяющего личность участника тестирования, 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              с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данными, внесенными в область регистрации бланка ответов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</a:p>
          <a:p>
            <a:pPr marL="449263" algn="just"/>
            <a:endParaRPr lang="ru-RU" altLang="ko-KR" sz="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49263" algn="just"/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соответствие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номера варианта бланка ответов номеру варианта педагогического теста;</a:t>
            </a:r>
          </a:p>
          <a:p>
            <a:pPr marL="449263" algn="just"/>
            <a:endParaRPr lang="ru-RU" altLang="ko-KR" sz="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49263" algn="just"/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правильность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внесения номера регистрации в бланк ответов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marL="449263" algn="just"/>
            <a:endParaRPr lang="ru-RU" altLang="ko-KR" sz="1000" i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49263" algn="just"/>
            <a:r>
              <a:rPr lang="ru-RU" altLang="ko-KR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Бланки </a:t>
            </a:r>
            <a:r>
              <a:rPr lang="ru-RU" altLang="ko-KR" sz="10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ответов без указания фамилии и (или) имени участника тестирования </a:t>
            </a:r>
            <a:r>
              <a:rPr lang="ru-RU" altLang="ko-KR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    не </a:t>
            </a:r>
            <a:r>
              <a:rPr lang="ru-RU" altLang="ko-KR" sz="10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обрабатываются (п. 67 Постановления Совета Министров Республики Беларусь </a:t>
            </a:r>
            <a:r>
              <a:rPr lang="ru-RU" altLang="ko-KR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         от 6 июня </a:t>
            </a:r>
            <a:r>
              <a:rPr lang="ru-RU" altLang="ko-KR" sz="10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2006 г. N 714)</a:t>
            </a:r>
            <a:r>
              <a:rPr lang="en-US" altLang="ko-KR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ru-RU" altLang="ko-KR" sz="100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6"/>
          <p:cNvSpPr/>
          <p:nvPr/>
        </p:nvSpPr>
        <p:spPr>
          <a:xfrm>
            <a:off x="1763688" y="4414341"/>
            <a:ext cx="6133289" cy="461665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 окончании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этапа тестирования </a:t>
            </a:r>
          </a:p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 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обязательном порядке 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необходимо 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уничтожить все педагогические тесты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19" name="Rectangle 24"/>
          <p:cNvSpPr/>
          <p:nvPr/>
        </p:nvSpPr>
        <p:spPr>
          <a:xfrm>
            <a:off x="1442039" y="1440669"/>
            <a:ext cx="321648" cy="260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1</a:t>
            </a:r>
            <a:r>
              <a:rPr lang="ru-RU" altLang="ko-KR" sz="900" b="1" dirty="0" smtClean="0"/>
              <a:t>2</a:t>
            </a:r>
            <a:endParaRPr lang="ko-KR" altLang="en-US" sz="900" b="1" dirty="0"/>
          </a:p>
        </p:txBody>
      </p:sp>
      <p:sp>
        <p:nvSpPr>
          <p:cNvPr id="20" name="Rectangle 24"/>
          <p:cNvSpPr/>
          <p:nvPr/>
        </p:nvSpPr>
        <p:spPr>
          <a:xfrm>
            <a:off x="1431259" y="1807309"/>
            <a:ext cx="321648" cy="260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1</a:t>
            </a:r>
            <a:r>
              <a:rPr lang="ru-RU" altLang="ko-KR" sz="900" b="1" dirty="0" smtClean="0"/>
              <a:t>3</a:t>
            </a:r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53274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000"/>
    </mc:Choice>
    <mc:Fallback xmlns="">
      <p:transition spd="slow" advTm="16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39601"/>
            <a:ext cx="8532440" cy="576064"/>
          </a:xfrm>
        </p:spPr>
        <p:txBody>
          <a:bodyPr/>
          <a:lstStyle/>
          <a:p>
            <a:r>
              <a:rPr lang="ru-RU" altLang="ko-KR" sz="2000" dirty="0" smtClean="0"/>
              <a:t>Оформление бланка ответов</a:t>
            </a:r>
            <a:endParaRPr lang="ru-RU" altLang="ko-KR" sz="2000" dirty="0"/>
          </a:p>
        </p:txBody>
      </p:sp>
      <p:sp>
        <p:nvSpPr>
          <p:cNvPr id="4" name="Rectangle 3"/>
          <p:cNvSpPr/>
          <p:nvPr/>
        </p:nvSpPr>
        <p:spPr>
          <a:xfrm flipV="1">
            <a:off x="773324" y="733892"/>
            <a:ext cx="777686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329478" y="987574"/>
            <a:ext cx="66989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Область регистрации бланка ответов заполняется 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участниками тестирования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 одном из государственных языков (русском или белорусском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).</a:t>
            </a:r>
          </a:p>
          <a:p>
            <a:pPr indent="357188" algn="just"/>
            <a:endParaRPr lang="ru-RU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indent="357188" algn="just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Цифры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 буквы пишутся в соответствии с образцами написания символов, расположенными         в верхней части бланка ответов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ля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</a:rPr>
              <a:t>иностранных языков образцы написания букв находятся </a:t>
            </a: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в      </a:t>
            </a:r>
            <a:r>
              <a:rPr lang="ru-RU" sz="1100" dirty="0" err="1" smtClean="0">
                <a:solidFill>
                  <a:schemeClr val="accent6">
                    <a:lumMod val="75000"/>
                  </a:schemeClr>
                </a:solidFill>
              </a:rPr>
              <a:t>самόм</a:t>
            </a: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 педагогическом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</a:rPr>
              <a:t>тесте перед частью </a:t>
            </a: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).</a:t>
            </a:r>
          </a:p>
          <a:p>
            <a:pPr indent="357188" algn="just"/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indent="357188" algn="just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Фамилия, собственное имя, отчество участников тестирования, которые являются двойными, имеют составные части или служебные слова, записываются в точном соответствии с записью             в документе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удостоверяющем личность. </a:t>
            </a:r>
          </a:p>
          <a:p>
            <a:pPr indent="357188" algn="just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indent="357188" algn="just"/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1547664" y="3579862"/>
            <a:ext cx="216024" cy="2160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1547664" y="4371950"/>
            <a:ext cx="216024" cy="2160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1259632" y="2818695"/>
            <a:ext cx="6624736" cy="1954381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357188" algn="ctr"/>
            <a:r>
              <a:rPr lang="ru-RU" altLang="ko-KR" sz="1100" dirty="0">
                <a:solidFill>
                  <a:srgbClr val="C00000"/>
                </a:solidFill>
                <a:cs typeface="Arial" pitchFamily="34" charset="0"/>
              </a:rPr>
              <a:t>Особое внимание </a:t>
            </a:r>
            <a:r>
              <a:rPr lang="ru-RU" altLang="ko-KR" sz="1100" dirty="0" smtClean="0">
                <a:solidFill>
                  <a:srgbClr val="C00000"/>
                </a:solidFill>
                <a:cs typeface="Arial" pitchFamily="34" charset="0"/>
              </a:rPr>
              <a:t>тестируемых </a:t>
            </a:r>
            <a:r>
              <a:rPr lang="ru-RU" altLang="ko-KR" sz="1100" dirty="0">
                <a:solidFill>
                  <a:srgbClr val="C00000"/>
                </a:solidFill>
                <a:cs typeface="Arial" pitchFamily="34" charset="0"/>
              </a:rPr>
              <a:t>обратите </a:t>
            </a:r>
            <a:br>
              <a:rPr lang="ru-RU" altLang="ko-KR" sz="1100" dirty="0">
                <a:solidFill>
                  <a:srgbClr val="C00000"/>
                </a:solidFill>
                <a:cs typeface="Arial" pitchFamily="34" charset="0"/>
              </a:rPr>
            </a:br>
            <a:r>
              <a:rPr lang="ru-RU" altLang="ko-KR" sz="1100" dirty="0">
                <a:solidFill>
                  <a:srgbClr val="C00000"/>
                </a:solidFill>
                <a:cs typeface="Arial" pitchFamily="34" charset="0"/>
              </a:rPr>
              <a:t>на правильность оформления отмен ошибочных ответов в части А и замен ответов в части В</a:t>
            </a:r>
          </a:p>
          <a:p>
            <a:pPr marL="985838" algn="just"/>
            <a:endParaRPr lang="ru-RU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628650" algn="just"/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Для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отмены ошибочного ответа в части А и указания верного необходимо отменить метку, указав номер тестового задания и номер ошибочно выбранного варианта ответа, а затем поставить метку в нужной клеточке столбика тестового задания. 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/>
            </a:r>
            <a:b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Отменить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можно не более шести ошибочных 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меток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marL="628650" algn="just"/>
            <a:endParaRPr lang="ru-RU" altLang="ko-KR" sz="11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628650" algn="just"/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Для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замены ошибочного и указания верного ответа в части В необходимо указать номер неверно выполненного тестового задания и записать правильный ответ. 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/>
            </a:r>
            <a:b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Заменить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можно не более 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четырех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ошибочных ответов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ru-RU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Isosceles Triangle 9"/>
          <p:cNvSpPr/>
          <p:nvPr/>
        </p:nvSpPr>
        <p:spPr>
          <a:xfrm rot="18846045">
            <a:off x="3387726" y="1114748"/>
            <a:ext cx="2548059" cy="2339395"/>
          </a:xfrm>
          <a:prstGeom prst="triangle">
            <a:avLst/>
          </a:prstGeom>
          <a:solidFill>
            <a:srgbClr val="FCD5C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0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00"/>
    </mc:Choice>
    <mc:Fallback xmlns="">
      <p:transition spd="slow" advTm="9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221775"/>
            <a:ext cx="8532440" cy="576064"/>
          </a:xfrm>
        </p:spPr>
        <p:txBody>
          <a:bodyPr/>
          <a:lstStyle/>
          <a:p>
            <a:r>
              <a:rPr lang="ru-RU" altLang="ko-KR" sz="2000" dirty="0" smtClean="0"/>
              <a:t>Участник тестирования прибывает в пункт проведения РТ, </a:t>
            </a:r>
          </a:p>
          <a:p>
            <a:r>
              <a:rPr lang="ru-RU" altLang="ko-KR" sz="2000" dirty="0"/>
              <a:t>и</a:t>
            </a:r>
            <a:r>
              <a:rPr lang="ru-RU" altLang="ko-KR" sz="2000" dirty="0" smtClean="0"/>
              <a:t>мея при себе: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827584" y="869847"/>
            <a:ext cx="777686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74148" y="1520954"/>
            <a:ext cx="53941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</a:t>
            </a:r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окумент</a:t>
            </a:r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удостоверяющий личность 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паспорт гражданина 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РБ, </a:t>
            </a:r>
          </a:p>
          <a:p>
            <a:pPr algn="just"/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вид </a:t>
            </a:r>
            <a:r>
              <a: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 жительство в </a:t>
            </a: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РБ, удостоверение беженца);</a:t>
            </a:r>
            <a:endParaRPr lang="ru-RU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пропуск </a:t>
            </a:r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 </a:t>
            </a:r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учебный предмет</a:t>
            </a:r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по которому проводится </a:t>
            </a:r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РТ;</a:t>
            </a:r>
          </a:p>
          <a:p>
            <a:pPr algn="just"/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</a:t>
            </a:r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учку </a:t>
            </a:r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ru-RU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гелевую</a:t>
            </a:r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или капиллярную) с чернилами черного цвета</a:t>
            </a:r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1871700" y="1635646"/>
            <a:ext cx="216024" cy="2160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1871700" y="2211710"/>
            <a:ext cx="216024" cy="2160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1871700" y="2643758"/>
            <a:ext cx="216024" cy="2160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2641700" y="3310701"/>
            <a:ext cx="4617862" cy="1277273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 химии и физике можно использовать калькулятор,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/>
            </a:r>
            <a:b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который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не является средством приема</a:t>
            </a:r>
            <a:r>
              <a:rPr lang="ru-RU" sz="11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ru-RU" sz="110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хранения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 передачи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/>
            </a:r>
            <a:b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информации.</a:t>
            </a:r>
          </a:p>
          <a:p>
            <a:pPr algn="just"/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Соответствие калькулятора предъявляемым требованиям </a:t>
            </a:r>
            <a:b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определяет ответственный организатор в аудитории.</a:t>
            </a:r>
          </a:p>
          <a:p>
            <a:pPr algn="just"/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Рекомендуем иметь подменный фонд в пункте.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619672" y="3541263"/>
            <a:ext cx="563853" cy="584003"/>
            <a:chOff x="1403647" y="3086654"/>
            <a:chExt cx="766870" cy="781239"/>
          </a:xfrm>
        </p:grpSpPr>
        <p:grpSp>
          <p:nvGrpSpPr>
            <p:cNvPr id="11" name="Group 17"/>
            <p:cNvGrpSpPr/>
            <p:nvPr/>
          </p:nvGrpSpPr>
          <p:grpSpPr>
            <a:xfrm>
              <a:off x="1403647" y="3147813"/>
              <a:ext cx="766870" cy="720080"/>
              <a:chOff x="1835696" y="2517293"/>
              <a:chExt cx="792088" cy="792088"/>
            </a:xfrm>
          </p:grpSpPr>
          <p:sp>
            <p:nvSpPr>
              <p:cNvPr id="15" name="Diamond 18"/>
              <p:cNvSpPr/>
              <p:nvPr/>
            </p:nvSpPr>
            <p:spPr>
              <a:xfrm>
                <a:off x="1835696" y="2517293"/>
                <a:ext cx="792088" cy="792088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Diamond 19"/>
              <p:cNvSpPr/>
              <p:nvPr/>
            </p:nvSpPr>
            <p:spPr>
              <a:xfrm>
                <a:off x="1901657" y="2595874"/>
                <a:ext cx="660164" cy="660163"/>
              </a:xfrm>
              <a:prstGeom prst="diamond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직사각형 39"/>
            <p:cNvSpPr/>
            <p:nvPr/>
          </p:nvSpPr>
          <p:spPr>
            <a:xfrm>
              <a:off x="1640138" y="3086654"/>
              <a:ext cx="293884" cy="6999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!</a:t>
              </a:r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00"/>
    </mc:Choice>
    <mc:Fallback xmlns="">
      <p:transition spd="slow" advTm="59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7"/>
          <a:stretch/>
        </p:blipFill>
        <p:spPr>
          <a:xfrm>
            <a:off x="1434727" y="831627"/>
            <a:ext cx="5976664" cy="2741995"/>
          </a:xfrm>
          <a:prstGeom prst="rect">
            <a:avLst/>
          </a:prstGeom>
        </p:spPr>
      </p:pic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8371" y="97270"/>
            <a:ext cx="8532440" cy="576064"/>
          </a:xfrm>
        </p:spPr>
        <p:txBody>
          <a:bodyPr/>
          <a:lstStyle/>
          <a:p>
            <a:r>
              <a:rPr lang="ru-RU" altLang="ko-KR" sz="2400" dirty="0"/>
              <a:t>Отметка неявки участника тестирования</a:t>
            </a:r>
          </a:p>
        </p:txBody>
      </p:sp>
      <p:sp>
        <p:nvSpPr>
          <p:cNvPr id="7" name="Rectangle 3"/>
          <p:cNvSpPr/>
          <p:nvPr/>
        </p:nvSpPr>
        <p:spPr>
          <a:xfrm flipV="1">
            <a:off x="1151620" y="627534"/>
            <a:ext cx="684076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Овал 7"/>
          <p:cNvSpPr/>
          <p:nvPr/>
        </p:nvSpPr>
        <p:spPr>
          <a:xfrm>
            <a:off x="6372200" y="1059582"/>
            <a:ext cx="360040" cy="50405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403648" y="4211061"/>
            <a:ext cx="563455" cy="507073"/>
            <a:chOff x="1403647" y="3147813"/>
            <a:chExt cx="766870" cy="720080"/>
          </a:xfrm>
        </p:grpSpPr>
        <p:grpSp>
          <p:nvGrpSpPr>
            <p:cNvPr id="10" name="Group 17"/>
            <p:cNvGrpSpPr/>
            <p:nvPr/>
          </p:nvGrpSpPr>
          <p:grpSpPr>
            <a:xfrm>
              <a:off x="1403647" y="3147813"/>
              <a:ext cx="766870" cy="720080"/>
              <a:chOff x="1835696" y="2517293"/>
              <a:chExt cx="792088" cy="792088"/>
            </a:xfrm>
          </p:grpSpPr>
          <p:sp>
            <p:nvSpPr>
              <p:cNvPr id="12" name="Diamond 18"/>
              <p:cNvSpPr/>
              <p:nvPr/>
            </p:nvSpPr>
            <p:spPr>
              <a:xfrm>
                <a:off x="1835696" y="2517293"/>
                <a:ext cx="792088" cy="792088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Diamond 19"/>
              <p:cNvSpPr/>
              <p:nvPr/>
            </p:nvSpPr>
            <p:spPr>
              <a:xfrm>
                <a:off x="1901658" y="2583255"/>
                <a:ext cx="660164" cy="660164"/>
              </a:xfrm>
              <a:prstGeom prst="diamond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" name="직사각형 39"/>
            <p:cNvSpPr/>
            <p:nvPr/>
          </p:nvSpPr>
          <p:spPr>
            <a:xfrm>
              <a:off x="1613367" y="3215467"/>
              <a:ext cx="347431" cy="58477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altLang="ko-KR" sz="3200" b="1" dirty="0" smtClean="0">
                  <a:solidFill>
                    <a:schemeClr val="bg1"/>
                  </a:solidFill>
                  <a:cs typeface="Arial" pitchFamily="34" charset="0"/>
                </a:rPr>
                <a:t>!</a:t>
              </a:r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411760" y="3974396"/>
            <a:ext cx="4896544" cy="923330"/>
            <a:chOff x="2699792" y="2555974"/>
            <a:chExt cx="4896544" cy="923330"/>
          </a:xfrm>
        </p:grpSpPr>
        <p:sp>
          <p:nvSpPr>
            <p:cNvPr id="17" name="Frame 17">
              <a:extLst>
                <a:ext uri="{FF2B5EF4-FFF2-40B4-BE49-F238E27FC236}">
                  <a16:creationId xmlns:a16="http://schemas.microsoft.com/office/drawing/2014/main" xmlns="" id="{5801D75E-F748-4820-A111-26B3FD7269F4}"/>
                </a:ext>
              </a:extLst>
            </p:cNvPr>
            <p:cNvSpPr/>
            <p:nvPr/>
          </p:nvSpPr>
          <p:spPr>
            <a:xfrm>
              <a:off x="2843809" y="2939183"/>
              <a:ext cx="205861" cy="213986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18" name="Rectangle 6"/>
            <p:cNvSpPr/>
            <p:nvPr/>
          </p:nvSpPr>
          <p:spPr>
            <a:xfrm>
              <a:off x="2699792" y="2555974"/>
              <a:ext cx="4896544" cy="923330"/>
            </a:xfrm>
            <a:prstGeom prst="rect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1200" dirty="0" smtClean="0">
                  <a:solidFill>
                    <a:srgbClr val="C00000"/>
                  </a:solidFill>
                  <a:cs typeface="Arial" pitchFamily="34" charset="0"/>
                </a:rPr>
                <a:t>Обращаем внимание:</a:t>
              </a:r>
            </a:p>
            <a:p>
              <a:endPara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447675"/>
              <a:r>
                <a:rPr lang="ru-RU" altLang="ko-KR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 столбце «Явился» необходимо </a:t>
              </a:r>
              <a:r>
                <a:rPr lang="ru-RU" altLang="ko-KR" sz="105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снять метку</a:t>
              </a:r>
              <a:r>
                <a:rPr lang="ru-RU" altLang="ko-KR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у участников, </a:t>
              </a:r>
              <a:r>
                <a:rPr lang="ru-RU" altLang="ko-KR" sz="105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отсутствовавших</a:t>
              </a:r>
              <a:r>
                <a:rPr lang="ru-RU" altLang="ko-KR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на тестировании</a:t>
              </a: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ru-RU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447675"/>
              <a:endParaRPr lang="ru-RU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6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45979"/>
            <a:ext cx="8532440" cy="5760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altLang="ko-KR" sz="2000" dirty="0"/>
              <a:t>Формирование акта </a:t>
            </a:r>
            <a:r>
              <a:rPr lang="ru-RU" altLang="ko-KR" sz="2000" dirty="0" smtClean="0"/>
              <a:t>приема-передачи </a:t>
            </a:r>
          </a:p>
          <a:p>
            <a:pPr>
              <a:spcBef>
                <a:spcPts val="0"/>
              </a:spcBef>
            </a:pPr>
            <a:r>
              <a:rPr lang="ru-RU" altLang="ko-KR" sz="2000" dirty="0" smtClean="0"/>
              <a:t>и отправка материалов в РИКЗ</a:t>
            </a:r>
            <a:endParaRPr lang="ru-RU" altLang="ko-KR" sz="2000" dirty="0"/>
          </a:p>
        </p:txBody>
      </p:sp>
      <p:sp>
        <p:nvSpPr>
          <p:cNvPr id="4" name="Rectangle 3"/>
          <p:cNvSpPr/>
          <p:nvPr/>
        </p:nvSpPr>
        <p:spPr>
          <a:xfrm flipV="1">
            <a:off x="1115616" y="796412"/>
            <a:ext cx="684076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Группа 10"/>
          <p:cNvGrpSpPr/>
          <p:nvPr/>
        </p:nvGrpSpPr>
        <p:grpSpPr>
          <a:xfrm>
            <a:off x="1187624" y="3442792"/>
            <a:ext cx="563455" cy="507073"/>
            <a:chOff x="1403647" y="3147813"/>
            <a:chExt cx="766870" cy="720080"/>
          </a:xfrm>
        </p:grpSpPr>
        <p:grpSp>
          <p:nvGrpSpPr>
            <p:cNvPr id="16" name="Group 17"/>
            <p:cNvGrpSpPr/>
            <p:nvPr/>
          </p:nvGrpSpPr>
          <p:grpSpPr>
            <a:xfrm>
              <a:off x="1403647" y="3147813"/>
              <a:ext cx="766870" cy="720080"/>
              <a:chOff x="1835696" y="2517293"/>
              <a:chExt cx="792088" cy="792088"/>
            </a:xfrm>
          </p:grpSpPr>
          <p:sp>
            <p:nvSpPr>
              <p:cNvPr id="18" name="Diamond 18"/>
              <p:cNvSpPr/>
              <p:nvPr/>
            </p:nvSpPr>
            <p:spPr>
              <a:xfrm>
                <a:off x="1835696" y="2517293"/>
                <a:ext cx="792088" cy="792088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Diamond 19"/>
              <p:cNvSpPr/>
              <p:nvPr/>
            </p:nvSpPr>
            <p:spPr>
              <a:xfrm>
                <a:off x="1901658" y="2583255"/>
                <a:ext cx="660164" cy="660164"/>
              </a:xfrm>
              <a:prstGeom prst="diamond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" name="직사각형 39"/>
            <p:cNvSpPr/>
            <p:nvPr/>
          </p:nvSpPr>
          <p:spPr>
            <a:xfrm>
              <a:off x="1613367" y="3215466"/>
              <a:ext cx="347431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altLang="ko-KR" sz="3200" b="1" dirty="0" smtClean="0">
                  <a:solidFill>
                    <a:schemeClr val="bg1"/>
                  </a:solidFill>
                  <a:cs typeface="Arial" pitchFamily="34" charset="0"/>
                </a:rPr>
                <a:t>!</a:t>
              </a:r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339752" y="2571750"/>
            <a:ext cx="5378471" cy="2377574"/>
            <a:chOff x="2901940" y="2939183"/>
            <a:chExt cx="5378471" cy="2377574"/>
          </a:xfrm>
        </p:grpSpPr>
        <p:sp>
          <p:nvSpPr>
            <p:cNvPr id="23" name="Frame 17">
              <a:extLst>
                <a:ext uri="{FF2B5EF4-FFF2-40B4-BE49-F238E27FC236}">
                  <a16:creationId xmlns:a16="http://schemas.microsoft.com/office/drawing/2014/main" xmlns="" id="{5801D75E-F748-4820-A111-26B3FD7269F4}"/>
                </a:ext>
              </a:extLst>
            </p:cNvPr>
            <p:cNvSpPr/>
            <p:nvPr/>
          </p:nvSpPr>
          <p:spPr>
            <a:xfrm>
              <a:off x="3056731" y="3349824"/>
              <a:ext cx="205861" cy="213986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24" name="Rectangle 6"/>
            <p:cNvSpPr/>
            <p:nvPr/>
          </p:nvSpPr>
          <p:spPr>
            <a:xfrm>
              <a:off x="2901940" y="2939183"/>
              <a:ext cx="5378471" cy="2377574"/>
            </a:xfrm>
            <a:prstGeom prst="rect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ru-RU" altLang="ko-KR" sz="1200" dirty="0">
                  <a:solidFill>
                    <a:srgbClr val="C00000"/>
                  </a:solidFill>
                  <a:cs typeface="Arial" pitchFamily="34" charset="0"/>
                </a:rPr>
                <a:t>Обращаем особое внимание:</a:t>
              </a:r>
            </a:p>
            <a:p>
              <a:pPr lvl="0"/>
              <a:endParaRPr lang="en-US" altLang="ko-KR" sz="105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  <a:p>
              <a:pPr marL="447675" algn="just"/>
              <a:r>
                <a:rPr lang="ru-RU" altLang="ko-KR" sz="105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отметка отсутствующих проводится в течении 24 часов с момента завершения </a:t>
              </a:r>
              <a:r>
                <a:rPr lang="ru-RU" altLang="ko-KR" sz="105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тестирования</a:t>
              </a:r>
              <a:r>
                <a:rPr lang="en-US" altLang="ko-KR" sz="105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;</a:t>
              </a:r>
              <a:endParaRPr lang="ru-RU" altLang="ko-KR" sz="105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  <a:p>
              <a:pPr marL="447675" algn="just"/>
              <a:endParaRPr lang="ru-RU" altLang="ko-KR" sz="105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  <a:p>
              <a:pPr marL="447675" algn="just"/>
              <a:r>
                <a:rPr lang="ru-RU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акт приема-передачи распечатывается с электронной платформы в двух экземплярах</a:t>
              </a: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;</a:t>
              </a:r>
              <a:endParaRPr lang="ru-RU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447675" algn="just"/>
              <a:endParaRPr lang="ru-RU" altLang="ko-KR" sz="105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  <a:p>
              <a:pPr marL="447675" algn="just"/>
              <a:r>
                <a:rPr lang="ru-RU" altLang="ko-KR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фактическое количество </a:t>
              </a:r>
              <a:r>
                <a:rPr lang="ru-RU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отправляемых бланков </a:t>
              </a:r>
              <a:r>
                <a:rPr lang="ru-RU" altLang="ko-KR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должно соответствовать количеству, указанному </a:t>
              </a:r>
              <a:r>
                <a:rPr lang="ru-RU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 </a:t>
              </a:r>
              <a:r>
                <a:rPr lang="ru-RU" altLang="ko-KR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акте приема-передачи</a:t>
              </a:r>
              <a:r>
                <a:rPr lang="en-US" altLang="ko-KR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;</a:t>
              </a:r>
              <a:endParaRPr lang="ru-RU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447675" lvl="0" algn="just"/>
              <a:endParaRPr lang="ru-RU" altLang="ko-KR" sz="105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  <a:p>
              <a:pPr marL="447675" lvl="0" algn="just"/>
              <a:r>
                <a:rPr lang="ru-RU" altLang="ko-KR" sz="105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внесение </a:t>
              </a:r>
              <a:r>
                <a:rPr lang="ru-RU" altLang="ko-KR" sz="105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изменений в электронную версию акта </a:t>
              </a:r>
              <a:r>
                <a:rPr lang="ru-RU" altLang="ko-KR" sz="105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приема-передачи </a:t>
              </a:r>
              <a:r>
                <a:rPr lang="ru-RU" altLang="ko-KR" sz="105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бланков ответов </a:t>
              </a:r>
              <a:r>
                <a:rPr lang="ru-RU" altLang="ko-KR" sz="1050" i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после отправки </a:t>
              </a:r>
              <a:r>
                <a:rPr lang="ru-RU" altLang="ko-KR" sz="105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материалов </a:t>
              </a:r>
              <a:r>
                <a:rPr lang="ru-RU" altLang="ko-KR" sz="105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допускается </a:t>
              </a:r>
              <a:r>
                <a:rPr lang="ru-RU" altLang="ko-KR" sz="105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только после согласования с </a:t>
              </a:r>
              <a:r>
                <a:rPr lang="ru-RU" altLang="ko-KR" sz="105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РИКЗ</a:t>
              </a:r>
              <a:r>
                <a:rPr lang="en-US" altLang="ko-KR" sz="105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.</a:t>
              </a:r>
              <a:endParaRPr lang="ru-RU" altLang="ko-KR" sz="105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25" name="Frame 17">
              <a:extLst>
                <a:ext uri="{FF2B5EF4-FFF2-40B4-BE49-F238E27FC236}">
                  <a16:creationId xmlns:a16="http://schemas.microsoft.com/office/drawing/2014/main" xmlns="" id="{5801D75E-F748-4820-A111-26B3FD7269F4}"/>
                </a:ext>
              </a:extLst>
            </p:cNvPr>
            <p:cNvSpPr/>
            <p:nvPr/>
          </p:nvSpPr>
          <p:spPr>
            <a:xfrm>
              <a:off x="3051562" y="3826980"/>
              <a:ext cx="205861" cy="213986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827584" y="1059582"/>
            <a:ext cx="741682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Вся необходимая информация находится в руководстве администратора системы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регистрации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участников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репетиционного тестирования и презентации на сайте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rikc.by (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пунктов → Репетиционное тестирование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050" dirty="0" smtClean="0"/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Согласно Договору платных образовательных услуг доставка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использованных бланков ответов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РИКЗ 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осуществляется </a:t>
            </a: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не позднее 5 (пяти) </a:t>
            </a:r>
            <a:r>
              <a:rPr lang="ru-RU" sz="12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календарных </a:t>
            </a: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дней со дня проведения репетиционного тестирования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Каждое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отправление использованных бланков ответов должно сопровождаться актом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приема-передачи, </a:t>
            </a:r>
            <a:b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который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формируется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системе регистрации участников репетиционного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тестирования.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2511501" y="3961853"/>
            <a:ext cx="205861" cy="21398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2511500" y="4443958"/>
            <a:ext cx="205861" cy="21398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0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95486"/>
            <a:ext cx="8532440" cy="576064"/>
          </a:xfrm>
        </p:spPr>
        <p:txBody>
          <a:bodyPr/>
          <a:lstStyle/>
          <a:p>
            <a:r>
              <a:rPr lang="ru-RU" altLang="ko-KR" sz="2000" dirty="0"/>
              <a:t>Формирование </a:t>
            </a:r>
            <a:r>
              <a:rPr lang="ru-RU" altLang="ko-KR" sz="2000" dirty="0" smtClean="0"/>
              <a:t>акта сдачи-приемки </a:t>
            </a:r>
            <a:br>
              <a:rPr lang="ru-RU" altLang="ko-KR" sz="2000" dirty="0" smtClean="0"/>
            </a:br>
            <a:r>
              <a:rPr lang="ru-RU" altLang="ko-KR" sz="2000" dirty="0" smtClean="0"/>
              <a:t>выполненных работ (услуг)</a:t>
            </a:r>
            <a:endParaRPr lang="ru-RU" altLang="ko-KR" sz="2000" dirty="0"/>
          </a:p>
        </p:txBody>
      </p:sp>
      <p:sp>
        <p:nvSpPr>
          <p:cNvPr id="4" name="Rectangle 3"/>
          <p:cNvSpPr/>
          <p:nvPr/>
        </p:nvSpPr>
        <p:spPr>
          <a:xfrm flipV="1">
            <a:off x="899592" y="858637"/>
            <a:ext cx="684076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Прямоугольник 23"/>
          <p:cNvSpPr/>
          <p:nvPr/>
        </p:nvSpPr>
        <p:spPr>
          <a:xfrm>
            <a:off x="4773399" y="1282297"/>
            <a:ext cx="3600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ko-KR" sz="11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ru-RU" altLang="ko-KR" sz="11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Isosceles Triangle 9"/>
          <p:cNvSpPr/>
          <p:nvPr/>
        </p:nvSpPr>
        <p:spPr>
          <a:xfrm rot="15324062">
            <a:off x="1256515" y="1314321"/>
            <a:ext cx="1365798" cy="1097003"/>
          </a:xfrm>
          <a:prstGeom prst="triangle">
            <a:avLst/>
          </a:prstGeom>
          <a:solidFill>
            <a:srgbClr val="F8B2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1246" t="20601" r="38581" b="25500"/>
          <a:stretch/>
        </p:blipFill>
        <p:spPr>
          <a:xfrm>
            <a:off x="3275855" y="991443"/>
            <a:ext cx="2707953" cy="4069959"/>
          </a:xfrm>
          <a:prstGeom prst="rect">
            <a:avLst/>
          </a:prstGeom>
        </p:spPr>
      </p:pic>
      <p:sp>
        <p:nvSpPr>
          <p:cNvPr id="14" name="Freeform 12"/>
          <p:cNvSpPr/>
          <p:nvPr/>
        </p:nvSpPr>
        <p:spPr>
          <a:xfrm flipH="1" flipV="1">
            <a:off x="5580111" y="2157884"/>
            <a:ext cx="2793687" cy="1205951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254628 w 3254628"/>
              <a:gd name="connsiteY0" fmla="*/ 514927 h 514927"/>
              <a:gd name="connsiteX1" fmla="*/ 2472855 w 3254628"/>
              <a:gd name="connsiteY1" fmla="*/ 7951 h 514927"/>
              <a:gd name="connsiteX2" fmla="*/ 0 w 3254628"/>
              <a:gd name="connsiteY2" fmla="*/ 0 h 51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4628" h="514927">
                <a:moveTo>
                  <a:pt x="3254628" y="514927"/>
                </a:moveTo>
                <a:lnTo>
                  <a:pt x="2472855" y="7951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Freeform 12"/>
          <p:cNvSpPr/>
          <p:nvPr/>
        </p:nvSpPr>
        <p:spPr>
          <a:xfrm flipH="1">
            <a:off x="5652120" y="3363836"/>
            <a:ext cx="576064" cy="1512169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254628 w 3254628"/>
              <a:gd name="connsiteY0" fmla="*/ 514927 h 514927"/>
              <a:gd name="connsiteX1" fmla="*/ 2472855 w 3254628"/>
              <a:gd name="connsiteY1" fmla="*/ 7951 h 514927"/>
              <a:gd name="connsiteX2" fmla="*/ 0 w 3254628"/>
              <a:gd name="connsiteY2" fmla="*/ 0 h 514927"/>
              <a:gd name="connsiteX0" fmla="*/ 3254628 w 3254628"/>
              <a:gd name="connsiteY0" fmla="*/ 514927 h 514927"/>
              <a:gd name="connsiteX1" fmla="*/ 2472855 w 3254628"/>
              <a:gd name="connsiteY1" fmla="*/ 7951 h 514927"/>
              <a:gd name="connsiteX2" fmla="*/ 0 w 3254628"/>
              <a:gd name="connsiteY2" fmla="*/ 0 h 514927"/>
              <a:gd name="connsiteX0" fmla="*/ 3254628 w 3254628"/>
              <a:gd name="connsiteY0" fmla="*/ 514927 h 514927"/>
              <a:gd name="connsiteX1" fmla="*/ 0 w 3254628"/>
              <a:gd name="connsiteY1" fmla="*/ 0 h 51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54628" h="514927">
                <a:moveTo>
                  <a:pt x="3254628" y="514927"/>
                </a:moveTo>
                <a:lnTo>
                  <a:pt x="0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 flipH="1">
            <a:off x="6159240" y="2655577"/>
            <a:ext cx="27687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000" dirty="0" smtClean="0">
                <a:solidFill>
                  <a:srgbClr val="404040"/>
                </a:solidFill>
                <a:cs typeface="Arial" pitchFamily="34" charset="0"/>
              </a:rPr>
              <a:t>дата составления акта – </a:t>
            </a:r>
            <a:endParaRPr lang="en-US" altLang="ko-KR" sz="1000" dirty="0" smtClean="0">
              <a:solidFill>
                <a:srgbClr val="404040"/>
              </a:solidFill>
              <a:cs typeface="Arial" pitchFamily="34" charset="0"/>
            </a:endParaRPr>
          </a:p>
          <a:p>
            <a:pPr algn="r"/>
            <a:r>
              <a:rPr lang="ru-RU" altLang="ko-KR" sz="1000" b="1" u="sng" dirty="0" smtClean="0">
                <a:solidFill>
                  <a:srgbClr val="404040"/>
                </a:solidFill>
                <a:cs typeface="Arial" pitchFamily="34" charset="0"/>
              </a:rPr>
              <a:t>последний </a:t>
            </a:r>
            <a:r>
              <a:rPr lang="ru-RU" altLang="ko-KR" sz="1000" b="1" u="sng" dirty="0">
                <a:solidFill>
                  <a:srgbClr val="404040"/>
                </a:solidFill>
                <a:cs typeface="Arial" pitchFamily="34" charset="0"/>
              </a:rPr>
              <a:t>календарный день каждого месяца оказания услуги </a:t>
            </a:r>
            <a:endParaRPr lang="en-US" altLang="ko-KR" sz="1000" b="1" u="sng" dirty="0" smtClean="0">
              <a:solidFill>
                <a:srgbClr val="404040"/>
              </a:solidFill>
              <a:cs typeface="Arial" pitchFamily="34" charset="0"/>
            </a:endParaRPr>
          </a:p>
          <a:p>
            <a:pPr algn="r"/>
            <a:r>
              <a:rPr lang="ru-RU" altLang="ko-KR" sz="1000" b="1" u="sng" dirty="0" smtClean="0">
                <a:solidFill>
                  <a:srgbClr val="404040"/>
                </a:solidFill>
                <a:cs typeface="Arial" pitchFamily="34" charset="0"/>
              </a:rPr>
              <a:t>и </a:t>
            </a:r>
            <a:r>
              <a:rPr lang="ru-RU" altLang="ko-KR" sz="1000" b="1" u="sng" dirty="0">
                <a:solidFill>
                  <a:srgbClr val="404040"/>
                </a:solidFill>
                <a:cs typeface="Arial" pitchFamily="34" charset="0"/>
              </a:rPr>
              <a:t>последний </a:t>
            </a:r>
            <a:r>
              <a:rPr lang="ru-RU" altLang="ko-KR" sz="1000" b="1" u="sng" dirty="0" smtClean="0">
                <a:solidFill>
                  <a:srgbClr val="404040"/>
                </a:solidFill>
                <a:cs typeface="Arial" pitchFamily="34" charset="0"/>
              </a:rPr>
              <a:t>день</a:t>
            </a:r>
            <a:r>
              <a:rPr lang="en-US" altLang="ko-KR" sz="1000" b="1" u="sng" dirty="0" smtClean="0">
                <a:solidFill>
                  <a:srgbClr val="404040"/>
                </a:solidFill>
                <a:cs typeface="Arial" pitchFamily="34" charset="0"/>
              </a:rPr>
              <a:t> </a:t>
            </a:r>
            <a:r>
              <a:rPr lang="ru-RU" altLang="ko-KR" sz="1000" b="1" u="sng" dirty="0" smtClean="0">
                <a:solidFill>
                  <a:srgbClr val="404040"/>
                </a:solidFill>
                <a:cs typeface="Arial" pitchFamily="34" charset="0"/>
              </a:rPr>
              <a:t>оказания </a:t>
            </a:r>
            <a:r>
              <a:rPr lang="ru-RU" altLang="ko-KR" sz="1000" b="1" u="sng" dirty="0">
                <a:solidFill>
                  <a:srgbClr val="404040"/>
                </a:solidFill>
                <a:cs typeface="Arial" pitchFamily="34" charset="0"/>
              </a:rPr>
              <a:t>услуги</a:t>
            </a:r>
            <a:endParaRPr lang="en-US" altLang="ko-KR" sz="1000" b="1" u="sng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17" name="Freeform 12"/>
          <p:cNvSpPr/>
          <p:nvPr/>
        </p:nvSpPr>
        <p:spPr>
          <a:xfrm flipV="1">
            <a:off x="583037" y="2328379"/>
            <a:ext cx="3324110" cy="663233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254628 w 3254628"/>
              <a:gd name="connsiteY0" fmla="*/ 514927 h 514927"/>
              <a:gd name="connsiteX1" fmla="*/ 2472855 w 3254628"/>
              <a:gd name="connsiteY1" fmla="*/ 7951 h 514927"/>
              <a:gd name="connsiteX2" fmla="*/ 0 w 3254628"/>
              <a:gd name="connsiteY2" fmla="*/ 0 h 51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4628" h="514927">
                <a:moveTo>
                  <a:pt x="3254628" y="514927"/>
                </a:moveTo>
                <a:lnTo>
                  <a:pt x="2472855" y="7951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452322" y="2594723"/>
            <a:ext cx="28412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altLang="ko-KR" sz="900" dirty="0" smtClean="0">
                <a:solidFill>
                  <a:srgbClr val="404040"/>
                </a:solidFill>
                <a:cs typeface="Arial" pitchFamily="34" charset="0"/>
              </a:rPr>
              <a:t>внесите </a:t>
            </a:r>
            <a:r>
              <a:rPr lang="ru-RU" altLang="ko-KR" sz="900" b="1" u="sng" dirty="0">
                <a:solidFill>
                  <a:srgbClr val="404040"/>
                </a:solidFill>
                <a:cs typeface="Arial" pitchFamily="34" charset="0"/>
              </a:rPr>
              <a:t>актуальный номер </a:t>
            </a:r>
            <a:r>
              <a:rPr lang="ru-RU" altLang="ko-KR" sz="900" dirty="0">
                <a:solidFill>
                  <a:srgbClr val="404040"/>
                </a:solidFill>
                <a:cs typeface="Arial" pitchFamily="34" charset="0"/>
              </a:rPr>
              <a:t>Договора платных образовательных услуг и дату его подписания</a:t>
            </a:r>
            <a:endParaRPr lang="en-US" altLang="ko-KR" sz="900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19" name="Freeform 12"/>
          <p:cNvSpPr/>
          <p:nvPr/>
        </p:nvSpPr>
        <p:spPr>
          <a:xfrm flipV="1">
            <a:off x="515276" y="3639260"/>
            <a:ext cx="3391872" cy="603834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254628 w 3254628"/>
              <a:gd name="connsiteY0" fmla="*/ 514927 h 514927"/>
              <a:gd name="connsiteX1" fmla="*/ 2472855 w 3254628"/>
              <a:gd name="connsiteY1" fmla="*/ 7951 h 514927"/>
              <a:gd name="connsiteX2" fmla="*/ 0 w 3254628"/>
              <a:gd name="connsiteY2" fmla="*/ 0 h 51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4628" h="514927">
                <a:moveTo>
                  <a:pt x="3254628" y="514927"/>
                </a:moveTo>
                <a:lnTo>
                  <a:pt x="2472855" y="7951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 flipH="1">
            <a:off x="479086" y="3808539"/>
            <a:ext cx="28412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altLang="ko-KR" sz="900" b="1" u="sng" dirty="0" smtClean="0">
                <a:solidFill>
                  <a:srgbClr val="404040"/>
                </a:solidFill>
                <a:cs typeface="Arial" pitchFamily="34" charset="0"/>
              </a:rPr>
              <a:t>верно заполните</a:t>
            </a:r>
            <a:r>
              <a:rPr lang="ru-RU" altLang="ko-KR" sz="900" dirty="0" smtClean="0">
                <a:solidFill>
                  <a:srgbClr val="404040"/>
                </a:solidFill>
                <a:cs typeface="Arial" pitchFamily="34" charset="0"/>
              </a:rPr>
              <a:t> </a:t>
            </a:r>
            <a:r>
              <a:rPr lang="ru-RU" altLang="ko-KR" sz="900" dirty="0">
                <a:solidFill>
                  <a:srgbClr val="404040"/>
                </a:solidFill>
                <a:cs typeface="Arial" pitchFamily="34" charset="0"/>
              </a:rPr>
              <a:t>поля «Учебный предмет», «Период проведения» и «Количество человек»</a:t>
            </a:r>
            <a:endParaRPr lang="en-US" altLang="ko-KR" sz="900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21" name="Freeform 12"/>
          <p:cNvSpPr/>
          <p:nvPr/>
        </p:nvSpPr>
        <p:spPr>
          <a:xfrm flipV="1">
            <a:off x="3059832" y="3666817"/>
            <a:ext cx="1440160" cy="576276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254628 w 3254628"/>
              <a:gd name="connsiteY0" fmla="*/ 514927 h 514927"/>
              <a:gd name="connsiteX1" fmla="*/ 2472855 w 3254628"/>
              <a:gd name="connsiteY1" fmla="*/ 7951 h 514927"/>
              <a:gd name="connsiteX2" fmla="*/ 0 w 3254628"/>
              <a:gd name="connsiteY2" fmla="*/ 0 h 514927"/>
              <a:gd name="connsiteX0" fmla="*/ 3254628 w 3254628"/>
              <a:gd name="connsiteY0" fmla="*/ 514927 h 514927"/>
              <a:gd name="connsiteX1" fmla="*/ 2472855 w 3254628"/>
              <a:gd name="connsiteY1" fmla="*/ 7951 h 514927"/>
              <a:gd name="connsiteX2" fmla="*/ 0 w 3254628"/>
              <a:gd name="connsiteY2" fmla="*/ 0 h 514927"/>
              <a:gd name="connsiteX0" fmla="*/ 3254628 w 3254628"/>
              <a:gd name="connsiteY0" fmla="*/ 514927 h 514927"/>
              <a:gd name="connsiteX1" fmla="*/ 0 w 3254628"/>
              <a:gd name="connsiteY1" fmla="*/ 0 h 51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54628" h="514927">
                <a:moveTo>
                  <a:pt x="3254628" y="514927"/>
                </a:moveTo>
                <a:lnTo>
                  <a:pt x="0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Freeform 12"/>
          <p:cNvSpPr/>
          <p:nvPr/>
        </p:nvSpPr>
        <p:spPr>
          <a:xfrm flipV="1">
            <a:off x="3131840" y="3621158"/>
            <a:ext cx="2160240" cy="594380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254628 w 3254628"/>
              <a:gd name="connsiteY0" fmla="*/ 514927 h 514927"/>
              <a:gd name="connsiteX1" fmla="*/ 2472855 w 3254628"/>
              <a:gd name="connsiteY1" fmla="*/ 7951 h 514927"/>
              <a:gd name="connsiteX2" fmla="*/ 0 w 3254628"/>
              <a:gd name="connsiteY2" fmla="*/ 0 h 514927"/>
              <a:gd name="connsiteX0" fmla="*/ 3254628 w 3254628"/>
              <a:gd name="connsiteY0" fmla="*/ 514927 h 514927"/>
              <a:gd name="connsiteX1" fmla="*/ 2472855 w 3254628"/>
              <a:gd name="connsiteY1" fmla="*/ 7951 h 514927"/>
              <a:gd name="connsiteX2" fmla="*/ 0 w 3254628"/>
              <a:gd name="connsiteY2" fmla="*/ 0 h 514927"/>
              <a:gd name="connsiteX0" fmla="*/ 3254628 w 3254628"/>
              <a:gd name="connsiteY0" fmla="*/ 514927 h 514927"/>
              <a:gd name="connsiteX1" fmla="*/ 0 w 3254628"/>
              <a:gd name="connsiteY1" fmla="*/ 0 h 51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54628" h="514927">
                <a:moveTo>
                  <a:pt x="3254628" y="514927"/>
                </a:moveTo>
                <a:lnTo>
                  <a:pt x="0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Freeform 12"/>
          <p:cNvSpPr/>
          <p:nvPr/>
        </p:nvSpPr>
        <p:spPr>
          <a:xfrm flipH="1">
            <a:off x="5364088" y="1206928"/>
            <a:ext cx="2982260" cy="506297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254628 w 3254628"/>
              <a:gd name="connsiteY0" fmla="*/ 514927 h 514927"/>
              <a:gd name="connsiteX1" fmla="*/ 2472855 w 3254628"/>
              <a:gd name="connsiteY1" fmla="*/ 7951 h 514927"/>
              <a:gd name="connsiteX2" fmla="*/ 0 w 3254628"/>
              <a:gd name="connsiteY2" fmla="*/ 0 h 51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4628" h="514927">
                <a:moveTo>
                  <a:pt x="3254628" y="514927"/>
                </a:moveTo>
                <a:lnTo>
                  <a:pt x="2472855" y="7951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 flipH="1">
            <a:off x="5981795" y="1257325"/>
            <a:ext cx="252181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000" dirty="0" smtClean="0">
                <a:solidFill>
                  <a:srgbClr val="404040"/>
                </a:solidFill>
                <a:cs typeface="Arial" pitchFamily="34" charset="0"/>
              </a:rPr>
              <a:t>распечатайте акт </a:t>
            </a:r>
            <a:r>
              <a:rPr lang="ru-RU" altLang="ko-KR" sz="1000" dirty="0">
                <a:solidFill>
                  <a:srgbClr val="404040"/>
                </a:solidFill>
                <a:cs typeface="Arial" pitchFamily="34" charset="0"/>
              </a:rPr>
              <a:t>в двух экземплярах, </a:t>
            </a:r>
            <a:r>
              <a:rPr lang="ru-RU" altLang="ko-KR" sz="1000" dirty="0" smtClean="0">
                <a:solidFill>
                  <a:srgbClr val="404040"/>
                </a:solidFill>
                <a:cs typeface="Arial" pitchFamily="34" charset="0"/>
              </a:rPr>
              <a:t>подпишите у руководителя,</a:t>
            </a:r>
          </a:p>
          <a:p>
            <a:pPr algn="r"/>
            <a:r>
              <a:rPr lang="ru-RU" altLang="ko-KR" sz="1000" dirty="0" smtClean="0">
                <a:solidFill>
                  <a:srgbClr val="404040"/>
                </a:solidFill>
                <a:cs typeface="Arial" pitchFamily="34" charset="0"/>
              </a:rPr>
              <a:t>заверьте </a:t>
            </a:r>
            <a:r>
              <a:rPr lang="ru-RU" altLang="ko-KR" sz="1000" dirty="0">
                <a:solidFill>
                  <a:srgbClr val="404040"/>
                </a:solidFill>
                <a:cs typeface="Arial" pitchFamily="34" charset="0"/>
              </a:rPr>
              <a:t>административной печатью</a:t>
            </a:r>
            <a:endParaRPr lang="en-US" altLang="ko-KR" sz="1000" dirty="0">
              <a:solidFill>
                <a:srgbClr val="40404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015716" y="1059582"/>
            <a:ext cx="5220580" cy="4104456"/>
          </a:xfrm>
        </p:spPr>
        <p:txBody>
          <a:bodyPr/>
          <a:lstStyle/>
          <a:p>
            <a:r>
              <a:rPr lang="ru-RU" sz="1800" b="1" dirty="0"/>
              <a:t>Вопросы по организации </a:t>
            </a:r>
            <a:r>
              <a:rPr lang="ru-RU" sz="1800" b="1" dirty="0" smtClean="0"/>
              <a:t>РТ</a:t>
            </a:r>
          </a:p>
          <a:p>
            <a:r>
              <a:rPr lang="ru-RU" sz="1600" dirty="0"/>
              <a:t>отдел мониторинга и методик контроля: </a:t>
            </a:r>
            <a:endParaRPr lang="ru-RU" sz="1600" dirty="0" smtClean="0"/>
          </a:p>
          <a:p>
            <a:endParaRPr lang="en-US" altLang="ko-KR" sz="1300" dirty="0" smtClean="0"/>
          </a:p>
          <a:p>
            <a:r>
              <a:rPr lang="ru-RU" altLang="ko-KR" sz="1300" dirty="0" smtClean="0"/>
              <a:t>(017) </a:t>
            </a:r>
            <a:r>
              <a:rPr lang="en-US" altLang="ko-KR" sz="1300" dirty="0" smtClean="0"/>
              <a:t>311</a:t>
            </a:r>
            <a:r>
              <a:rPr lang="ru-RU" altLang="ko-KR" sz="1300" dirty="0" smtClean="0"/>
              <a:t> </a:t>
            </a:r>
            <a:r>
              <a:rPr lang="en-US" altLang="ko-KR" sz="1300" dirty="0" smtClean="0"/>
              <a:t>00</a:t>
            </a:r>
            <a:r>
              <a:rPr lang="ru-RU" altLang="ko-KR" sz="1300" dirty="0" smtClean="0"/>
              <a:t> </a:t>
            </a:r>
            <a:r>
              <a:rPr lang="en-US" altLang="ko-KR" sz="1300" smtClean="0"/>
              <a:t>11</a:t>
            </a:r>
            <a:endParaRPr lang="ru-RU" altLang="ko-KR" sz="1300" dirty="0" smtClean="0"/>
          </a:p>
          <a:p>
            <a:r>
              <a:rPr lang="ru-RU" altLang="ko-KR" sz="1300" dirty="0" smtClean="0"/>
              <a:t>(</a:t>
            </a:r>
            <a:r>
              <a:rPr lang="ru-RU" altLang="ko-KR" sz="1300" dirty="0"/>
              <a:t>029) </a:t>
            </a:r>
            <a:r>
              <a:rPr lang="en-US" altLang="ko-KR" sz="1300" dirty="0" smtClean="0"/>
              <a:t>860</a:t>
            </a:r>
            <a:r>
              <a:rPr lang="ru-RU" altLang="ko-KR" sz="1300" dirty="0" smtClean="0"/>
              <a:t> </a:t>
            </a:r>
            <a:r>
              <a:rPr lang="en-US" altLang="ko-KR" sz="1300" dirty="0" smtClean="0"/>
              <a:t>01</a:t>
            </a:r>
            <a:r>
              <a:rPr lang="ru-RU" altLang="ko-KR" sz="1300" dirty="0" smtClean="0"/>
              <a:t> </a:t>
            </a:r>
            <a:r>
              <a:rPr lang="en-US" altLang="ko-KR" sz="1300" dirty="0" smtClean="0"/>
              <a:t>71</a:t>
            </a:r>
            <a:endParaRPr lang="ru-RU" altLang="ko-KR" sz="1300" dirty="0"/>
          </a:p>
          <a:p>
            <a:endParaRPr lang="ru-RU" altLang="ko-KR" sz="500" dirty="0" smtClean="0"/>
          </a:p>
          <a:p>
            <a:r>
              <a:rPr lang="ru-RU" altLang="ko-KR" b="1" dirty="0" err="1" smtClean="0"/>
              <a:t>rikz-monitoring</a:t>
            </a:r>
            <a:r>
              <a:rPr lang="ru-RU" altLang="ko-KR" b="1" dirty="0" smtClean="0"/>
              <a:t>@</a:t>
            </a:r>
            <a:r>
              <a:rPr lang="en-US" altLang="ko-KR" b="1" dirty="0" err="1" smtClean="0"/>
              <a:t>yandex</a:t>
            </a:r>
            <a:r>
              <a:rPr lang="ru-RU" altLang="ko-KR" b="1" dirty="0" smtClean="0"/>
              <a:t>.</a:t>
            </a:r>
            <a:r>
              <a:rPr lang="ru-RU" altLang="ko-KR" b="1" dirty="0" err="1" smtClean="0"/>
              <a:t>by</a:t>
            </a:r>
            <a:endParaRPr lang="ru-RU" altLang="ko-KR" b="1" dirty="0"/>
          </a:p>
          <a:p>
            <a:endParaRPr lang="ru-RU" sz="800" dirty="0" smtClean="0"/>
          </a:p>
          <a:p>
            <a:endParaRPr lang="ru-RU" sz="800" dirty="0"/>
          </a:p>
          <a:p>
            <a:pPr lvl="0"/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Вопросы по техническому </a:t>
            </a:r>
            <a:r>
              <a:rPr lang="ru-RU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сопровождению</a:t>
            </a:r>
          </a:p>
          <a:p>
            <a:pPr lvl="0"/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отдел информационных технологий: </a:t>
            </a:r>
          </a:p>
          <a:p>
            <a:endParaRPr lang="ru-RU" sz="800" dirty="0" smtClean="0"/>
          </a:p>
          <a:p>
            <a:r>
              <a:rPr lang="ru-RU" sz="1300" dirty="0" smtClean="0"/>
              <a:t>(017</a:t>
            </a:r>
            <a:r>
              <a:rPr lang="ru-RU" sz="1300" dirty="0"/>
              <a:t>) </a:t>
            </a:r>
            <a:r>
              <a:rPr lang="en-US" sz="1300" dirty="0" smtClean="0"/>
              <a:t>311</a:t>
            </a:r>
            <a:r>
              <a:rPr lang="ru-RU" sz="1300" dirty="0" smtClean="0"/>
              <a:t> </a:t>
            </a:r>
            <a:r>
              <a:rPr lang="en-US" sz="1300" dirty="0" smtClean="0"/>
              <a:t>00</a:t>
            </a:r>
            <a:r>
              <a:rPr lang="ru-RU" sz="1300" dirty="0" smtClean="0"/>
              <a:t> </a:t>
            </a:r>
            <a:r>
              <a:rPr lang="en-US" sz="1300" dirty="0" smtClean="0"/>
              <a:t>04</a:t>
            </a:r>
            <a:endParaRPr lang="ru-RU" sz="1300" dirty="0" smtClean="0"/>
          </a:p>
          <a:p>
            <a:r>
              <a:rPr lang="ru-RU" sz="1300" dirty="0" smtClean="0"/>
              <a:t>(029</a:t>
            </a:r>
            <a:r>
              <a:rPr lang="ru-RU" sz="1300" dirty="0"/>
              <a:t>) </a:t>
            </a:r>
            <a:r>
              <a:rPr lang="ru-RU" sz="1300" dirty="0" smtClean="0"/>
              <a:t>111 81 68</a:t>
            </a:r>
          </a:p>
          <a:p>
            <a:endParaRPr lang="ru-RU" dirty="0" smtClean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75335"/>
            <a:ext cx="9144000" cy="576064"/>
          </a:xfrm>
        </p:spPr>
        <p:txBody>
          <a:bodyPr/>
          <a:lstStyle/>
          <a:p>
            <a:r>
              <a:rPr lang="ru-RU" altLang="ko-KR" sz="2400" dirty="0" smtClean="0"/>
              <a:t>Контакты: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 flipV="1">
            <a:off x="1907704" y="797837"/>
            <a:ext cx="532859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3779912" y="2283718"/>
            <a:ext cx="144016" cy="1440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3779912" y="4443958"/>
            <a:ext cx="144016" cy="1440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3779912" y="4155926"/>
            <a:ext cx="144016" cy="1440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3779912" y="2571750"/>
            <a:ext cx="144016" cy="1440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Block Arc 6">
            <a:extLst>
              <a:ext uri="{FF2B5EF4-FFF2-40B4-BE49-F238E27FC236}">
                <a16:creationId xmlns:a16="http://schemas.microsoft.com/office/drawing/2014/main" xmlns="" id="{9786F904-F888-4F96-B267-CB2596C806CD}"/>
              </a:ext>
            </a:extLst>
          </p:cNvPr>
          <p:cNvSpPr/>
          <p:nvPr/>
        </p:nvSpPr>
        <p:spPr>
          <a:xfrm>
            <a:off x="3171628" y="2859782"/>
            <a:ext cx="248244" cy="237728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8B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55976" y="1563638"/>
            <a:ext cx="4930200" cy="1728192"/>
          </a:xfrm>
        </p:spPr>
        <p:txBody>
          <a:bodyPr/>
          <a:lstStyle/>
          <a:p>
            <a:r>
              <a:rPr lang="ru-RU" altLang="ko-KR" dirty="0"/>
              <a:t>Спасибо </a:t>
            </a:r>
            <a:br>
              <a:rPr lang="ru-RU" altLang="ko-KR" dirty="0"/>
            </a:br>
            <a:r>
              <a:rPr lang="ru-RU" altLang="ko-KR" dirty="0"/>
              <a:t>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83718"/>
            <a:ext cx="936104" cy="6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1470"/>
            <a:ext cx="9144000" cy="7494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altLang="ko-KR" sz="2400" dirty="0" smtClean="0"/>
              <a:t>Документы, регламентирующие проведение </a:t>
            </a:r>
          </a:p>
          <a:p>
            <a:pPr>
              <a:spcBef>
                <a:spcPts val="0"/>
              </a:spcBef>
            </a:pPr>
            <a:r>
              <a:rPr lang="ru-RU" altLang="ko-KR" sz="2400" dirty="0" smtClean="0"/>
              <a:t>репетиционного тестирования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971600" y="843556"/>
            <a:ext cx="705678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91680" y="915566"/>
            <a:ext cx="59766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Положение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 порядке организации и проведения централизованного тестирования, утвержденное Постановлением Совета Министров Республики Беларусь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от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 июня 2006 г. №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714.</a:t>
            </a:r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ru-RU" altLang="ko-KR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Положение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 порядке организации и проведения репетиционного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тестирования             по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учебным предметам за курс общего среднего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образования.</a:t>
            </a:r>
          </a:p>
          <a:p>
            <a:pPr algn="just"/>
            <a:endParaRPr lang="ru-RU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Договор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платных образовательных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услуг.</a:t>
            </a:r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ru-RU" altLang="ko-KR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Требования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 проведению репетиционного тестирования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Приложение 5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         к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Договору платных образовательных услуг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).</a:t>
            </a:r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ru-RU" altLang="ko-KR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Инструкция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организатору проведения репетиционного тестирования в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аудитории.</a:t>
            </a:r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ru-RU" altLang="ko-KR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Руководство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администратора системы регистрации участников репетиционного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тестирования.</a:t>
            </a:r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ru-RU" altLang="ko-KR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Руководство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пользователя системы регистрации участников репетиционного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тестирования.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Памятка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участнику репетиционного тестирования.</a:t>
            </a:r>
          </a:p>
          <a:p>
            <a:pPr algn="just"/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атериалы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размещенные на сайте РИКЗ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24"/>
          <p:cNvSpPr/>
          <p:nvPr/>
        </p:nvSpPr>
        <p:spPr>
          <a:xfrm>
            <a:off x="1403648" y="1059582"/>
            <a:ext cx="216024" cy="20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/>
              <a:t>1</a:t>
            </a:r>
            <a:endParaRPr lang="ko-KR" altLang="en-US" sz="1050" b="1" dirty="0"/>
          </a:p>
        </p:txBody>
      </p:sp>
      <p:sp>
        <p:nvSpPr>
          <p:cNvPr id="11" name="Rectangle 24"/>
          <p:cNvSpPr/>
          <p:nvPr/>
        </p:nvSpPr>
        <p:spPr>
          <a:xfrm>
            <a:off x="1403648" y="1643533"/>
            <a:ext cx="216024" cy="20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050" b="1" dirty="0" smtClean="0"/>
              <a:t>2</a:t>
            </a:r>
            <a:endParaRPr lang="ko-KR" altLang="en-US" sz="1050" b="1" dirty="0"/>
          </a:p>
        </p:txBody>
      </p:sp>
      <p:sp>
        <p:nvSpPr>
          <p:cNvPr id="12" name="Rectangle 24"/>
          <p:cNvSpPr/>
          <p:nvPr/>
        </p:nvSpPr>
        <p:spPr>
          <a:xfrm>
            <a:off x="1403648" y="2147589"/>
            <a:ext cx="216024" cy="20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050" b="1" dirty="0" smtClean="0"/>
              <a:t>3</a:t>
            </a:r>
            <a:endParaRPr lang="ko-KR" altLang="en-US" sz="1050" b="1" dirty="0"/>
          </a:p>
        </p:txBody>
      </p:sp>
      <p:sp>
        <p:nvSpPr>
          <p:cNvPr id="13" name="Rectangle 24"/>
          <p:cNvSpPr/>
          <p:nvPr/>
        </p:nvSpPr>
        <p:spPr>
          <a:xfrm>
            <a:off x="1403648" y="2510839"/>
            <a:ext cx="216024" cy="20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050" b="1" dirty="0"/>
              <a:t>4</a:t>
            </a:r>
            <a:endParaRPr lang="ko-KR" altLang="en-US" sz="1050" b="1" dirty="0"/>
          </a:p>
        </p:txBody>
      </p:sp>
      <p:sp>
        <p:nvSpPr>
          <p:cNvPr id="14" name="Rectangle 24"/>
          <p:cNvSpPr/>
          <p:nvPr/>
        </p:nvSpPr>
        <p:spPr>
          <a:xfrm>
            <a:off x="1403648" y="2939677"/>
            <a:ext cx="216024" cy="20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050" b="1" dirty="0" smtClean="0"/>
              <a:t>5</a:t>
            </a:r>
            <a:endParaRPr lang="ko-KR" altLang="en-US" sz="1050" b="1" dirty="0"/>
          </a:p>
        </p:txBody>
      </p:sp>
      <p:sp>
        <p:nvSpPr>
          <p:cNvPr id="15" name="Rectangle 24"/>
          <p:cNvSpPr/>
          <p:nvPr/>
        </p:nvSpPr>
        <p:spPr>
          <a:xfrm>
            <a:off x="1403648" y="3294547"/>
            <a:ext cx="216024" cy="20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050" b="1" dirty="0" smtClean="0"/>
              <a:t>6</a:t>
            </a:r>
            <a:endParaRPr lang="ko-KR" altLang="en-US" sz="1050" b="1" dirty="0"/>
          </a:p>
        </p:txBody>
      </p:sp>
      <p:sp>
        <p:nvSpPr>
          <p:cNvPr id="16" name="Rectangle 24"/>
          <p:cNvSpPr/>
          <p:nvPr/>
        </p:nvSpPr>
        <p:spPr>
          <a:xfrm>
            <a:off x="1403648" y="3745212"/>
            <a:ext cx="216024" cy="20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7</a:t>
            </a:r>
            <a:endParaRPr lang="ko-KR" altLang="en-US" sz="1050" b="1" dirty="0"/>
          </a:p>
        </p:txBody>
      </p:sp>
      <p:sp>
        <p:nvSpPr>
          <p:cNvPr id="17" name="Rectangle 24"/>
          <p:cNvSpPr/>
          <p:nvPr/>
        </p:nvSpPr>
        <p:spPr>
          <a:xfrm>
            <a:off x="1403648" y="4163813"/>
            <a:ext cx="216024" cy="20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050" b="1" dirty="0"/>
              <a:t>8</a:t>
            </a:r>
            <a:endParaRPr lang="ko-KR" altLang="en-US" sz="1050" b="1" dirty="0"/>
          </a:p>
        </p:txBody>
      </p:sp>
      <p:sp>
        <p:nvSpPr>
          <p:cNvPr id="18" name="Rectangle 24"/>
          <p:cNvSpPr/>
          <p:nvPr/>
        </p:nvSpPr>
        <p:spPr>
          <a:xfrm>
            <a:off x="1403648" y="4523853"/>
            <a:ext cx="216024" cy="20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050" b="1" dirty="0"/>
              <a:t>9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5549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1907704" y="1203598"/>
            <a:ext cx="864096" cy="1188088"/>
            <a:chOff x="2391994" y="1635646"/>
            <a:chExt cx="805454" cy="1584088"/>
          </a:xfrm>
        </p:grpSpPr>
        <p:sp>
          <p:nvSpPr>
            <p:cNvPr id="5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43808" y="1254603"/>
            <a:ext cx="2664296" cy="798833"/>
            <a:chOff x="496119" y="2469560"/>
            <a:chExt cx="1752190" cy="798833"/>
          </a:xfrm>
          <a:noFill/>
        </p:grpSpPr>
        <p:sp>
          <p:nvSpPr>
            <p:cNvPr id="8" name="TextBox 7"/>
            <p:cNvSpPr txBox="1"/>
            <p:nvPr/>
          </p:nvSpPr>
          <p:spPr>
            <a:xfrm>
              <a:off x="496119" y="2991394"/>
              <a:ext cx="175219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октябрь – декабрь 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202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6119" y="2469560"/>
              <a:ext cx="1752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b="1" dirty="0">
                  <a:solidFill>
                    <a:schemeClr val="accent2"/>
                  </a:solidFill>
                  <a:cs typeface="Arial" pitchFamily="34" charset="0"/>
                </a:rPr>
                <a:t>этап репетиционного тестирования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85192" y="1246346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946340" y="2535790"/>
            <a:ext cx="864096" cy="1188088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2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882444" y="2586795"/>
            <a:ext cx="2664296" cy="842967"/>
            <a:chOff x="496119" y="2469560"/>
            <a:chExt cx="1752190" cy="842967"/>
          </a:xfrm>
          <a:noFill/>
        </p:grpSpPr>
        <p:sp>
          <p:nvSpPr>
            <p:cNvPr id="15" name="TextBox 14"/>
            <p:cNvSpPr txBox="1"/>
            <p:nvPr/>
          </p:nvSpPr>
          <p:spPr>
            <a:xfrm>
              <a:off x="496119" y="3035528"/>
              <a:ext cx="175219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январь – февраль 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202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6119" y="2469560"/>
              <a:ext cx="1752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b="1" dirty="0">
                  <a:solidFill>
                    <a:schemeClr val="accent3"/>
                  </a:solidFill>
                  <a:cs typeface="Arial" pitchFamily="34" charset="0"/>
                </a:rPr>
                <a:t>этап репетиционного тестирования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23828" y="2578538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4026460" y="3759926"/>
            <a:ext cx="864096" cy="1188088"/>
            <a:chOff x="2391994" y="1635646"/>
            <a:chExt cx="805454" cy="1584088"/>
          </a:xfrm>
          <a:solidFill>
            <a:srgbClr val="F8B2A3"/>
          </a:solidFill>
        </p:grpSpPr>
        <p:sp>
          <p:nvSpPr>
            <p:cNvPr id="19" name="Rectangle 19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Isosceles Triangle 20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962564" y="3810931"/>
            <a:ext cx="2664296" cy="776573"/>
            <a:chOff x="496119" y="2469560"/>
            <a:chExt cx="1752190" cy="776573"/>
          </a:xfrm>
          <a:noFill/>
        </p:grpSpPr>
        <p:sp>
          <p:nvSpPr>
            <p:cNvPr id="22" name="TextBox 21"/>
            <p:cNvSpPr txBox="1"/>
            <p:nvPr/>
          </p:nvSpPr>
          <p:spPr>
            <a:xfrm>
              <a:off x="496119" y="2969134"/>
              <a:ext cx="175219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март – апрель 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202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6119" y="2469560"/>
              <a:ext cx="1752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b="1" dirty="0" smtClean="0">
                  <a:solidFill>
                    <a:schemeClr val="accent1"/>
                  </a:solidFill>
                  <a:cs typeface="Arial" pitchFamily="34" charset="0"/>
                </a:rPr>
                <a:t>этап репетиционного тестирования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03948" y="3802674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52941"/>
            <a:ext cx="8532440" cy="576064"/>
          </a:xfrm>
        </p:spPr>
        <p:txBody>
          <a:bodyPr/>
          <a:lstStyle/>
          <a:p>
            <a:r>
              <a:rPr lang="ru-RU" altLang="ko-KR" sz="2000" dirty="0"/>
              <a:t>Э</a:t>
            </a:r>
            <a:r>
              <a:rPr lang="ru-RU" altLang="ko-KR" sz="2000" dirty="0" smtClean="0"/>
              <a:t>тапы проведения репетиционного тестирования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ru-RU" altLang="ko-KR" sz="2000" dirty="0" smtClean="0"/>
              <a:t>на базе учреждений образования</a:t>
            </a:r>
            <a:endParaRPr lang="ru-RU" altLang="ko-KR" sz="2000" dirty="0"/>
          </a:p>
        </p:txBody>
      </p:sp>
      <p:sp>
        <p:nvSpPr>
          <p:cNvPr id="33" name="Rectangle 3"/>
          <p:cNvSpPr/>
          <p:nvPr/>
        </p:nvSpPr>
        <p:spPr>
          <a:xfrm flipV="1">
            <a:off x="1115616" y="819001"/>
            <a:ext cx="684076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1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8793"/>
            <a:ext cx="682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Коды учебных предметов и время выполнения тестов</a:t>
            </a:r>
            <a:endParaRPr lang="ru-RU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232909"/>
              </p:ext>
            </p:extLst>
          </p:nvPr>
        </p:nvGraphicFramePr>
        <p:xfrm>
          <a:off x="2051720" y="707886"/>
          <a:ext cx="5328592" cy="42717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68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79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344564057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3560845731"/>
                    </a:ext>
                  </a:extLst>
                </a:gridCol>
              </a:tblGrid>
              <a:tr h="328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1140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Учебный предмет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11400" algn="l"/>
                        </a:tabLst>
                      </a:pPr>
                      <a:r>
                        <a:rPr lang="ru-RU" sz="1100" smtClean="0">
                          <a:effectLst/>
                        </a:rPr>
                        <a:t>Код предмета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11400" algn="l"/>
                        </a:tabLst>
                      </a:pPr>
                      <a:r>
                        <a:rPr lang="ru-RU" sz="110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Время (минут)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11400" algn="l"/>
                        </a:tabLs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Краткое название предмета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01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smtClean="0">
                          <a:solidFill>
                            <a:srgbClr val="444343"/>
                          </a:solidFill>
                          <a:effectLst/>
                        </a:rPr>
                        <a:t>Русский язык</a:t>
                      </a:r>
                      <a:endParaRPr lang="ru-RU" sz="900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01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120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dirty="0" smtClean="0">
                          <a:solidFill>
                            <a:srgbClr val="444343"/>
                          </a:solidFill>
                          <a:effectLst/>
                        </a:rPr>
                        <a:t>РУС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04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smtClean="0">
                          <a:solidFill>
                            <a:srgbClr val="444343"/>
                          </a:solidFill>
                          <a:effectLst/>
                        </a:rPr>
                        <a:t>Белорусский язык</a:t>
                      </a:r>
                      <a:endParaRPr lang="ru-RU" sz="900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02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120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dirty="0" smtClean="0">
                          <a:solidFill>
                            <a:srgbClr val="444343"/>
                          </a:solidFill>
                          <a:effectLst/>
                        </a:rPr>
                        <a:t>БЕЛ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01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smtClean="0">
                          <a:solidFill>
                            <a:srgbClr val="444343"/>
                          </a:solidFill>
                          <a:effectLst/>
                        </a:rPr>
                        <a:t>Физика</a:t>
                      </a:r>
                      <a:endParaRPr lang="ru-RU" sz="900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03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50" b="1" dirty="0" smtClean="0">
                          <a:solidFill>
                            <a:srgbClr val="444343"/>
                          </a:solidFill>
                          <a:effectLst/>
                        </a:rPr>
                        <a:t>210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dirty="0" smtClean="0">
                          <a:solidFill>
                            <a:srgbClr val="444343"/>
                          </a:solidFill>
                          <a:effectLst/>
                        </a:rPr>
                        <a:t>ФИЗ/ФІЗ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18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smtClean="0">
                          <a:solidFill>
                            <a:srgbClr val="444343"/>
                          </a:solidFill>
                          <a:effectLst/>
                        </a:rPr>
                        <a:t>Математика</a:t>
                      </a:r>
                      <a:endParaRPr lang="ru-RU" sz="900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04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050" b="1" dirty="0" smtClean="0">
                          <a:solidFill>
                            <a:srgbClr val="444343"/>
                          </a:solidFill>
                          <a:effectLst/>
                        </a:rPr>
                        <a:t>210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dirty="0" smtClean="0">
                          <a:solidFill>
                            <a:srgbClr val="444343"/>
                          </a:solidFill>
                          <a:effectLst/>
                        </a:rPr>
                        <a:t>МАТ/МАТ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3424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smtClean="0">
                          <a:solidFill>
                            <a:srgbClr val="444343"/>
                          </a:solidFill>
                          <a:effectLst/>
                        </a:rPr>
                        <a:t>Химия</a:t>
                      </a:r>
                      <a:endParaRPr lang="ru-RU" sz="900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05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150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dirty="0" smtClean="0">
                          <a:solidFill>
                            <a:srgbClr val="444343"/>
                          </a:solidFill>
                          <a:effectLst/>
                        </a:rPr>
                        <a:t>ХИМ/ХІМ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smtClean="0">
                          <a:solidFill>
                            <a:srgbClr val="444343"/>
                          </a:solidFill>
                          <a:effectLst/>
                        </a:rPr>
                        <a:t>Биология</a:t>
                      </a:r>
                      <a:endParaRPr lang="ru-RU" sz="900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06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dirty="0" smtClean="0">
                          <a:solidFill>
                            <a:srgbClr val="444343"/>
                          </a:solidFill>
                          <a:effectLst/>
                        </a:rPr>
                        <a:t>120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dirty="0" smtClean="0">
                          <a:solidFill>
                            <a:srgbClr val="444343"/>
                          </a:solidFill>
                          <a:effectLst/>
                        </a:rPr>
                        <a:t>БИО/БІЯ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smtClean="0">
                          <a:solidFill>
                            <a:srgbClr val="444343"/>
                          </a:solidFill>
                          <a:effectLst/>
                        </a:rPr>
                        <a:t>Английский язык</a:t>
                      </a:r>
                      <a:endParaRPr lang="ru-RU" sz="900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07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4343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120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343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43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АНГ/АНГ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343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7254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smtClean="0">
                          <a:solidFill>
                            <a:srgbClr val="444343"/>
                          </a:solidFill>
                          <a:effectLst/>
                        </a:rPr>
                        <a:t>Немецкий язык</a:t>
                      </a:r>
                      <a:endParaRPr lang="ru-RU" sz="900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08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4343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120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343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43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НЕМ/НЯМ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343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49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smtClean="0">
                          <a:solidFill>
                            <a:srgbClr val="444343"/>
                          </a:solidFill>
                          <a:effectLst/>
                        </a:rPr>
                        <a:t>Испанский язык</a:t>
                      </a:r>
                      <a:endParaRPr lang="ru-RU" sz="900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09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4343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120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343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43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ИСП/ІСП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343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2911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smtClean="0">
                          <a:solidFill>
                            <a:srgbClr val="444343"/>
                          </a:solidFill>
                          <a:effectLst/>
                        </a:rPr>
                        <a:t>Французский язык</a:t>
                      </a:r>
                      <a:endParaRPr lang="ru-RU" sz="900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10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4343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120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343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43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ФРА/ФРА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343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101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dirty="0" smtClean="0">
                          <a:solidFill>
                            <a:srgbClr val="444343"/>
                          </a:solidFill>
                          <a:effectLst/>
                        </a:rPr>
                        <a:t>История Беларуси</a:t>
                      </a:r>
                      <a:endParaRPr lang="ru-RU" sz="900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11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90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dirty="0" smtClean="0">
                          <a:solidFill>
                            <a:srgbClr val="444343"/>
                          </a:solidFill>
                          <a:effectLst/>
                        </a:rPr>
                        <a:t>ИСТ/ГІС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101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smtClean="0">
                          <a:solidFill>
                            <a:srgbClr val="444343"/>
                          </a:solidFill>
                          <a:effectLst/>
                        </a:rPr>
                        <a:t>Обществоведение</a:t>
                      </a:r>
                      <a:endParaRPr lang="ru-RU" sz="900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12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4343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90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343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43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ОБЩ/ГРА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343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36925171"/>
                  </a:ext>
                </a:extLst>
              </a:tr>
              <a:tr h="24101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smtClean="0">
                          <a:solidFill>
                            <a:srgbClr val="444343"/>
                          </a:solidFill>
                          <a:effectLst/>
                        </a:rPr>
                        <a:t>География</a:t>
                      </a:r>
                      <a:endParaRPr lang="ru-RU" sz="900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13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4343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90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343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43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ГЕО/ГЕА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343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41491722"/>
                  </a:ext>
                </a:extLst>
              </a:tr>
              <a:tr h="24101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dirty="0" smtClean="0">
                          <a:solidFill>
                            <a:srgbClr val="444343"/>
                          </a:solidFill>
                          <a:effectLst/>
                        </a:rPr>
                        <a:t>Всемирная история </a:t>
                      </a:r>
                    </a:p>
                    <a:p>
                      <a:pPr algn="ctr" fontAlgn="auto"/>
                      <a:r>
                        <a:rPr lang="ru-RU" sz="900" dirty="0" smtClean="0">
                          <a:solidFill>
                            <a:srgbClr val="444343"/>
                          </a:solidFill>
                          <a:effectLst/>
                        </a:rPr>
                        <a:t>(новейшее время)</a:t>
                      </a:r>
                      <a:endParaRPr lang="ru-RU" sz="900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14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4343"/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90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343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43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ВИС/СГІ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343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65346163"/>
                  </a:ext>
                </a:extLst>
              </a:tr>
              <a:tr h="24101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smtClean="0">
                          <a:solidFill>
                            <a:srgbClr val="444343"/>
                          </a:solidFill>
                          <a:effectLst/>
                        </a:rPr>
                        <a:t>Китайский язык</a:t>
                      </a:r>
                      <a:endParaRPr lang="ru-RU" sz="900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15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smtClean="0">
                          <a:solidFill>
                            <a:srgbClr val="444343"/>
                          </a:solidFill>
                          <a:effectLst/>
                        </a:rPr>
                        <a:t>120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dirty="0" smtClean="0">
                          <a:solidFill>
                            <a:srgbClr val="444343"/>
                          </a:solidFill>
                          <a:effectLst/>
                        </a:rPr>
                        <a:t>КИТ/КІТ</a:t>
                      </a:r>
                      <a:endParaRPr lang="ru-RU" sz="1050" b="1" dirty="0">
                        <a:solidFill>
                          <a:srgbClr val="444343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78727349"/>
                  </a:ext>
                </a:extLst>
              </a:tr>
            </a:tbl>
          </a:graphicData>
        </a:graphic>
      </p:graphicFrame>
      <p:sp>
        <p:nvSpPr>
          <p:cNvPr id="5" name="Rectangle 3"/>
          <p:cNvSpPr/>
          <p:nvPr/>
        </p:nvSpPr>
        <p:spPr>
          <a:xfrm flipV="1">
            <a:off x="1043608" y="509807"/>
            <a:ext cx="684076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6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000"/>
    </mc:Choice>
    <mc:Fallback xmlns="">
      <p:transition spd="slow" advTm="10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221775"/>
            <a:ext cx="8532440" cy="576064"/>
          </a:xfrm>
        </p:spPr>
        <p:txBody>
          <a:bodyPr/>
          <a:lstStyle/>
          <a:p>
            <a:r>
              <a:rPr lang="ru-RU" altLang="ko-KR" sz="2000" dirty="0" smtClean="0"/>
              <a:t>Требования к организации пункта проведения РТ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1331640" y="796614"/>
            <a:ext cx="684076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67744" y="1059582"/>
            <a:ext cx="5616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обеспечить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пропускной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режим;</a:t>
            </a:r>
          </a:p>
          <a:p>
            <a:pPr algn="just"/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исключить в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аудиториях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доступ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 справочно-познавательной информации по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соответствующим учебным предметам;</a:t>
            </a:r>
          </a:p>
          <a:p>
            <a:pPr algn="just"/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проводить РТ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только в аудиториях, оборудованных часами и мебелью, позволяющей рассадить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тестируемых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не более чем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 4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человека за столом при наличии проходов с обеих сторон либо по 2 человека за столом при подходе с одной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стороны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</a:p>
          <a:p>
            <a:pPr algn="just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подготовить места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для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временного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хранения предметов, использование которых при работе с тестом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запрещено;</a:t>
            </a:r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 каждой аудитории необходимо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разместить демонстрационный образец бланка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ответов, на доске (планшете) указать коды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краткие названия предметов,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которым проходит тестирование, а также время начала и окончания тестирования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  <a:endParaRPr lang="ru-RU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обеспечить соответствие аудиторий требованиям безопасности и санитарно-гигиеническим нормам.</a:t>
            </a:r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1907704" y="1533303"/>
            <a:ext cx="216024" cy="2160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1907704" y="2067694"/>
            <a:ext cx="216024" cy="2160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1907704" y="3579862"/>
            <a:ext cx="216024" cy="2160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1907704" y="4443958"/>
            <a:ext cx="216024" cy="2160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1907704" y="3003798"/>
            <a:ext cx="216024" cy="2160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1907704" y="1132780"/>
            <a:ext cx="216024" cy="2160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/>
          <p:nvPr/>
        </p:nvCxnSpPr>
        <p:spPr>
          <a:xfrm>
            <a:off x="611560" y="2499742"/>
            <a:ext cx="7992888" cy="0"/>
          </a:xfrm>
          <a:prstGeom prst="line">
            <a:avLst/>
          </a:prstGeom>
          <a:ln w="25400">
            <a:solidFill>
              <a:schemeClr val="accent6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0"/>
          <p:cNvGrpSpPr/>
          <p:nvPr/>
        </p:nvGrpSpPr>
        <p:grpSpPr>
          <a:xfrm>
            <a:off x="1184984" y="2103698"/>
            <a:ext cx="792088" cy="792088"/>
            <a:chOff x="1835696" y="2517293"/>
            <a:chExt cx="792088" cy="792088"/>
          </a:xfrm>
        </p:grpSpPr>
        <p:sp>
          <p:nvSpPr>
            <p:cNvPr id="6" name="Diamond 9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8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2691906" y="2103698"/>
            <a:ext cx="792088" cy="792088"/>
            <a:chOff x="1835696" y="2517293"/>
            <a:chExt cx="792088" cy="792088"/>
          </a:xfrm>
        </p:grpSpPr>
        <p:sp>
          <p:nvSpPr>
            <p:cNvPr id="9" name="Diamond 12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Diamond 13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4204074" y="2103698"/>
            <a:ext cx="792088" cy="792088"/>
            <a:chOff x="1835696" y="2517293"/>
            <a:chExt cx="792088" cy="792088"/>
          </a:xfrm>
        </p:grpSpPr>
        <p:sp>
          <p:nvSpPr>
            <p:cNvPr id="12" name="Diamond 15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" name="Diamond 16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7"/>
          <p:cNvGrpSpPr/>
          <p:nvPr/>
        </p:nvGrpSpPr>
        <p:grpSpPr>
          <a:xfrm>
            <a:off x="5716242" y="2103698"/>
            <a:ext cx="792088" cy="792088"/>
            <a:chOff x="1835696" y="2517293"/>
            <a:chExt cx="792088" cy="792088"/>
          </a:xfrm>
        </p:grpSpPr>
        <p:sp>
          <p:nvSpPr>
            <p:cNvPr id="15" name="Diamond 18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Diamond 19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7236296" y="2067694"/>
            <a:ext cx="838699" cy="821100"/>
            <a:chOff x="1835696" y="2517293"/>
            <a:chExt cx="792088" cy="792088"/>
          </a:xfrm>
        </p:grpSpPr>
        <p:sp>
          <p:nvSpPr>
            <p:cNvPr id="18" name="Diamond 21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22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3862" y="1159253"/>
            <a:ext cx="151640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rgbClr val="545454"/>
                </a:solidFill>
                <a:cs typeface="Arial" pitchFamily="34" charset="0"/>
              </a:rPr>
              <a:t>Создание сеансов тестирования</a:t>
            </a:r>
            <a:endParaRPr lang="ko-KR" altLang="en-US" sz="1400" b="1" dirty="0">
              <a:solidFill>
                <a:srgbClr val="545454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10269" y="3225868"/>
            <a:ext cx="175280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schemeClr val="accent4"/>
                </a:solidFill>
                <a:cs typeface="Arial" pitchFamily="34" charset="0"/>
              </a:rPr>
              <a:t>Оформление заявки 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3185" y="1140641"/>
            <a:ext cx="20938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schemeClr val="accent3"/>
                </a:solidFill>
                <a:cs typeface="Arial" pitchFamily="34" charset="0"/>
              </a:rPr>
              <a:t>Проведение репетиционного тестирования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34887" y="3225868"/>
            <a:ext cx="215479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schemeClr val="accent2"/>
                </a:solidFill>
                <a:cs typeface="Arial" pitchFamily="34" charset="0"/>
              </a:rPr>
              <a:t>Формирование акта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3310" y="1235461"/>
            <a:ext cx="176309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schemeClr val="accent1"/>
                </a:solidFill>
                <a:cs typeface="Arial" pitchFamily="34" charset="0"/>
              </a:rPr>
              <a:t>Отправка материалов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Rectangle 36"/>
          <p:cNvSpPr/>
          <p:nvPr/>
        </p:nvSpPr>
        <p:spPr>
          <a:xfrm>
            <a:off x="3820170" y="4049274"/>
            <a:ext cx="242901" cy="20304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ardrop 6"/>
          <p:cNvSpPr/>
          <p:nvPr/>
        </p:nvSpPr>
        <p:spPr>
          <a:xfrm rot="8100000">
            <a:off x="4623123" y="3627855"/>
            <a:ext cx="242999" cy="24300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16"/>
          <p:cNvSpPr/>
          <p:nvPr/>
        </p:nvSpPr>
        <p:spPr>
          <a:xfrm rot="2700000">
            <a:off x="5098975" y="4057835"/>
            <a:ext cx="176154" cy="3351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ounded Rectangle 27"/>
          <p:cNvSpPr/>
          <p:nvPr/>
        </p:nvSpPr>
        <p:spPr>
          <a:xfrm>
            <a:off x="3148094" y="4443958"/>
            <a:ext cx="253178" cy="1944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Trapezoid 13">
            <a:extLst>
              <a:ext uri="{FF2B5EF4-FFF2-40B4-BE49-F238E27FC236}">
                <a16:creationId xmlns:a16="http://schemas.microsoft.com/office/drawing/2014/main" xmlns="" id="{45FBF74F-3111-4C71-8DB3-85332DF59EC7}"/>
              </a:ext>
            </a:extLst>
          </p:cNvPr>
          <p:cNvSpPr/>
          <p:nvPr/>
        </p:nvSpPr>
        <p:spPr>
          <a:xfrm>
            <a:off x="1409158" y="2359553"/>
            <a:ext cx="343827" cy="24171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Right Triangle 17">
            <a:extLst>
              <a:ext uri="{FF2B5EF4-FFF2-40B4-BE49-F238E27FC236}">
                <a16:creationId xmlns:a16="http://schemas.microsoft.com/office/drawing/2014/main" xmlns="" id="{314527E1-6A60-4BFA-9002-2F0707419734}"/>
              </a:ext>
            </a:extLst>
          </p:cNvPr>
          <p:cNvSpPr/>
          <p:nvPr/>
        </p:nvSpPr>
        <p:spPr>
          <a:xfrm>
            <a:off x="2956219" y="2320200"/>
            <a:ext cx="253180" cy="34365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Round Same Side Corner Rectangle 6">
            <a:extLst>
              <a:ext uri="{FF2B5EF4-FFF2-40B4-BE49-F238E27FC236}">
                <a16:creationId xmlns:a16="http://schemas.microsoft.com/office/drawing/2014/main" xmlns="" id="{6329D35A-7A76-489A-9D27-F3D0B4A9BDBC}"/>
              </a:ext>
            </a:extLst>
          </p:cNvPr>
          <p:cNvSpPr/>
          <p:nvPr/>
        </p:nvSpPr>
        <p:spPr>
          <a:xfrm rot="8179466">
            <a:off x="4519883" y="2298748"/>
            <a:ext cx="143281" cy="39603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9AD3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Oval 44">
            <a:extLst>
              <a:ext uri="{FF2B5EF4-FFF2-40B4-BE49-F238E27FC236}">
                <a16:creationId xmlns:a16="http://schemas.microsoft.com/office/drawing/2014/main" xmlns="" id="{61A96916-3B8A-4D58-8B61-7946CAF75B85}"/>
              </a:ext>
            </a:extLst>
          </p:cNvPr>
          <p:cNvSpPr>
            <a:spLocks noChangeAspect="1"/>
          </p:cNvSpPr>
          <p:nvPr/>
        </p:nvSpPr>
        <p:spPr>
          <a:xfrm>
            <a:off x="5985548" y="2312909"/>
            <a:ext cx="303941" cy="361899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Round Same Side Corner Rectangle 36">
            <a:extLst>
              <a:ext uri="{FF2B5EF4-FFF2-40B4-BE49-F238E27FC236}">
                <a16:creationId xmlns:a16="http://schemas.microsoft.com/office/drawing/2014/main" xmlns="" id="{F453E9B1-D637-4428-88EC-45B3B3FE0C90}"/>
              </a:ext>
            </a:extLst>
          </p:cNvPr>
          <p:cNvSpPr/>
          <p:nvPr/>
        </p:nvSpPr>
        <p:spPr>
          <a:xfrm>
            <a:off x="7451465" y="2304074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6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221775"/>
            <a:ext cx="8532440" cy="576064"/>
          </a:xfrm>
        </p:spPr>
        <p:txBody>
          <a:bodyPr/>
          <a:lstStyle/>
          <a:p>
            <a:r>
              <a:rPr lang="ru-RU" altLang="ko-KR" sz="2400" dirty="0"/>
              <a:t>Создание сеансов тестирования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1043608" y="860652"/>
            <a:ext cx="684076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1187624" y="3962887"/>
            <a:ext cx="563455" cy="507073"/>
            <a:chOff x="1403647" y="3147813"/>
            <a:chExt cx="766870" cy="720080"/>
          </a:xfrm>
        </p:grpSpPr>
        <p:grpSp>
          <p:nvGrpSpPr>
            <p:cNvPr id="23" name="Group 17"/>
            <p:cNvGrpSpPr/>
            <p:nvPr/>
          </p:nvGrpSpPr>
          <p:grpSpPr>
            <a:xfrm>
              <a:off x="1403647" y="3147813"/>
              <a:ext cx="766870" cy="720080"/>
              <a:chOff x="1835696" y="2517293"/>
              <a:chExt cx="792088" cy="792088"/>
            </a:xfrm>
          </p:grpSpPr>
          <p:sp>
            <p:nvSpPr>
              <p:cNvPr id="25" name="Diamond 18"/>
              <p:cNvSpPr/>
              <p:nvPr/>
            </p:nvSpPr>
            <p:spPr>
              <a:xfrm>
                <a:off x="1835696" y="2517293"/>
                <a:ext cx="792088" cy="792088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Diamond 19"/>
              <p:cNvSpPr/>
              <p:nvPr/>
            </p:nvSpPr>
            <p:spPr>
              <a:xfrm>
                <a:off x="1901658" y="2583255"/>
                <a:ext cx="660164" cy="660164"/>
              </a:xfrm>
              <a:prstGeom prst="diamond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" name="직사각형 39"/>
            <p:cNvSpPr/>
            <p:nvPr/>
          </p:nvSpPr>
          <p:spPr>
            <a:xfrm>
              <a:off x="1613367" y="3215466"/>
              <a:ext cx="347431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altLang="ko-KR" sz="3200" b="1" dirty="0" smtClean="0">
                  <a:solidFill>
                    <a:schemeClr val="bg1"/>
                  </a:solidFill>
                  <a:cs typeface="Arial" pitchFamily="34" charset="0"/>
                </a:rPr>
                <a:t>!</a:t>
              </a:r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378562" y="1241952"/>
            <a:ext cx="6361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Вся необходимая информация находится в руководстве администратора системы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регистрации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участников репетиционного тестирования и презентации, которые находятся на сайте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rikc.by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пунктов → Репетиционное тестирование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/>
          <a:srcRect l="20075" t="32501" r="35825" b="40900"/>
          <a:stretch/>
        </p:blipFill>
        <p:spPr>
          <a:xfrm>
            <a:off x="2410876" y="1905627"/>
            <a:ext cx="4501759" cy="1233109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195736" y="3291830"/>
            <a:ext cx="5328592" cy="1569660"/>
            <a:chOff x="1849820" y="3219822"/>
            <a:chExt cx="5328592" cy="156966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849820" y="3219822"/>
              <a:ext cx="5328592" cy="1569660"/>
              <a:chOff x="2861556" y="2262717"/>
              <a:chExt cx="5532117" cy="1858976"/>
            </a:xfrm>
          </p:grpSpPr>
          <p:sp>
            <p:nvSpPr>
              <p:cNvPr id="21" name="Rectangle 6"/>
              <p:cNvSpPr/>
              <p:nvPr/>
            </p:nvSpPr>
            <p:spPr>
              <a:xfrm>
                <a:off x="2861556" y="2262717"/>
                <a:ext cx="5532117" cy="1858976"/>
              </a:xfrm>
              <a:prstGeom prst="rect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ko-KR" sz="1200" dirty="0" smtClean="0">
                    <a:solidFill>
                      <a:srgbClr val="C00000"/>
                    </a:solidFill>
                    <a:cs typeface="Arial" pitchFamily="34" charset="0"/>
                  </a:rPr>
                  <a:t>Рекомендуем:</a:t>
                </a:r>
                <a:endParaRPr lang="ru-RU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pPr marL="447675"/>
                <a:endParaRPr lang="ru-RU" altLang="ko-KR" sz="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pPr marL="447675" algn="just"/>
                <a:r>
                  <a:rPr lang="ru-RU" altLang="ko-KR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осуществлять </a:t>
                </a:r>
                <a:r>
                  <a:rPr lang="ru-RU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рекламно-информационные мероприятия о месте, дате, времени, порядке регистрации и прохождения </a:t>
                </a:r>
                <a:r>
                  <a:rPr lang="ru-RU" altLang="ko-KR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РТ;</a:t>
                </a:r>
                <a:endPara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pPr marL="447675" algn="just"/>
                <a:endParaRPr lang="en-US" altLang="ko-KR" sz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pPr marL="447675" algn="just"/>
                <a:r>
                  <a:rPr lang="ru-RU" altLang="ko-KR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открывать регистрацию на небольшой период времени</a:t>
                </a:r>
                <a:r>
                  <a:rPr lang="en-US" altLang="ko-KR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;</a:t>
                </a:r>
                <a:endParaRPr lang="ru-RU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pPr marL="447675" algn="just"/>
                <a:endParaRPr lang="ru-RU" altLang="ko-KR" sz="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pPr marL="447675" algn="just"/>
                <a:r>
                  <a:rPr lang="ru-RU" altLang="ko-KR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увеличивать количество посадочных мест на сеанс тестирования          по мере необходимости</a:t>
                </a:r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.</a:t>
                </a:r>
                <a:endParaRPr lang="ru-RU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pPr marL="447675"/>
                <a:endPara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Frame 17">
                <a:extLst>
                  <a:ext uri="{FF2B5EF4-FFF2-40B4-BE49-F238E27FC236}">
                    <a16:creationId xmlns:a16="http://schemas.microsoft.com/office/drawing/2014/main" xmlns="" id="{5801D75E-F748-4820-A111-26B3FD7269F4}"/>
                  </a:ext>
                </a:extLst>
              </p:cNvPr>
              <p:cNvSpPr/>
              <p:nvPr/>
            </p:nvSpPr>
            <p:spPr>
              <a:xfrm>
                <a:off x="3032481" y="2689119"/>
                <a:ext cx="205861" cy="213986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415456" y="380544"/>
                    </a:moveTo>
                    <a:lnTo>
                      <a:pt x="415456" y="385333"/>
                    </a:lnTo>
                    <a:lnTo>
                      <a:pt x="385333" y="385333"/>
                    </a:lnTo>
                    <a:lnTo>
                      <a:pt x="385333" y="2854667"/>
                    </a:lnTo>
                    <a:lnTo>
                      <a:pt x="1529120" y="2854667"/>
                    </a:lnTo>
                    <a:cubicBezTo>
                      <a:pt x="1267123" y="2430711"/>
                      <a:pt x="997530" y="1721825"/>
                      <a:pt x="436017" y="1672600"/>
                    </a:cubicBezTo>
                    <a:lnTo>
                      <a:pt x="600235" y="1185112"/>
                    </a:lnTo>
                    <a:cubicBezTo>
                      <a:pt x="1132790" y="1359573"/>
                      <a:pt x="1278822" y="1550851"/>
                      <a:pt x="1544730" y="1923929"/>
                    </a:cubicBezTo>
                    <a:cubicBezTo>
                      <a:pt x="1789452" y="1379400"/>
                      <a:pt x="1927092" y="1088696"/>
                      <a:pt x="2233403" y="596568"/>
                    </a:cubicBezTo>
                    <a:lnTo>
                      <a:pt x="2770666" y="596568"/>
                    </a:lnTo>
                    <a:cubicBezTo>
                      <a:pt x="2331495" y="1220469"/>
                      <a:pt x="1907612" y="2113878"/>
                      <a:pt x="1578489" y="2854667"/>
                    </a:cubicBezTo>
                    <a:lnTo>
                      <a:pt x="2854667" y="2854667"/>
                    </a:lnTo>
                    <a:lnTo>
                      <a:pt x="2854667" y="596568"/>
                    </a:lnTo>
                    <a:lnTo>
                      <a:pt x="2858395" y="596568"/>
                    </a:lnTo>
                    <a:lnTo>
                      <a:pt x="2858395" y="380544"/>
                    </a:lnTo>
                    <a:close/>
                    <a:moveTo>
                      <a:pt x="0" y="0"/>
                    </a:moveTo>
                    <a:lnTo>
                      <a:pt x="3240000" y="0"/>
                    </a:lnTo>
                    <a:lnTo>
                      <a:pt x="3240000" y="3240000"/>
                    </a:lnTo>
                    <a:lnTo>
                      <a:pt x="0" y="32400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5" name="Frame 17">
              <a:extLst>
                <a:ext uri="{FF2B5EF4-FFF2-40B4-BE49-F238E27FC236}">
                  <a16:creationId xmlns:a16="http://schemas.microsoft.com/office/drawing/2014/main" xmlns="" id="{5801D75E-F748-4820-A111-26B3FD7269F4}"/>
                </a:ext>
              </a:extLst>
            </p:cNvPr>
            <p:cNvSpPr/>
            <p:nvPr/>
          </p:nvSpPr>
          <p:spPr>
            <a:xfrm>
              <a:off x="2014458" y="3939902"/>
              <a:ext cx="198287" cy="19722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17" name="Frame 17">
              <a:extLst>
                <a:ext uri="{FF2B5EF4-FFF2-40B4-BE49-F238E27FC236}">
                  <a16:creationId xmlns:a16="http://schemas.microsoft.com/office/drawing/2014/main" xmlns="" id="{5801D75E-F748-4820-A111-26B3FD7269F4}"/>
                </a:ext>
              </a:extLst>
            </p:cNvPr>
            <p:cNvSpPr/>
            <p:nvPr/>
          </p:nvSpPr>
          <p:spPr>
            <a:xfrm>
              <a:off x="2014457" y="4299942"/>
              <a:ext cx="198287" cy="19722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76056"/>
            <a:ext cx="8532440" cy="576064"/>
          </a:xfrm>
        </p:spPr>
        <p:txBody>
          <a:bodyPr/>
          <a:lstStyle/>
          <a:p>
            <a:r>
              <a:rPr lang="ru-RU" altLang="ko-KR" sz="2400" dirty="0" smtClean="0"/>
              <a:t>Оформление заявки на тестовые материалы</a:t>
            </a:r>
            <a:endParaRPr lang="ru-RU" altLang="ko-KR" sz="2400" dirty="0"/>
          </a:p>
        </p:txBody>
      </p:sp>
      <p:sp>
        <p:nvSpPr>
          <p:cNvPr id="5" name="Rectangle 3"/>
          <p:cNvSpPr/>
          <p:nvPr/>
        </p:nvSpPr>
        <p:spPr>
          <a:xfrm flipV="1">
            <a:off x="1187624" y="725831"/>
            <a:ext cx="684076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Рисунок 5" descr="D:\РТ\РТ 2018-2019\замечания рт\SCAN_20190813_151358443 - копия - копия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t="24513" r="1027" b="10793"/>
          <a:stretch/>
        </p:blipFill>
        <p:spPr bwMode="auto">
          <a:xfrm>
            <a:off x="1435496" y="2211130"/>
            <a:ext cx="3093913" cy="13505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РТ\РТ 2018-2019\замечания рт\SCAN_20190813_152459583 - копия - копия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9" r="6296" b="16213"/>
          <a:stretch/>
        </p:blipFill>
        <p:spPr bwMode="auto">
          <a:xfrm>
            <a:off x="4722109" y="2163831"/>
            <a:ext cx="3096343" cy="13025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 flipH="1">
            <a:off x="654379" y="1583176"/>
            <a:ext cx="2770492" cy="1060584"/>
            <a:chOff x="545498" y="2592924"/>
            <a:chExt cx="3137208" cy="1537883"/>
          </a:xfrm>
        </p:grpSpPr>
        <p:sp>
          <p:nvSpPr>
            <p:cNvPr id="12" name="Freeform 12"/>
            <p:cNvSpPr/>
            <p:nvPr/>
          </p:nvSpPr>
          <p:spPr>
            <a:xfrm flipH="1">
              <a:off x="660090" y="3211766"/>
              <a:ext cx="2908023" cy="919041"/>
            </a:xfrm>
            <a:custGeom>
              <a:avLst/>
              <a:gdLst>
                <a:gd name="connsiteX0" fmla="*/ 2735248 w 2735248"/>
                <a:gd name="connsiteY0" fmla="*/ 310101 h 310101"/>
                <a:gd name="connsiteX1" fmla="*/ 2472855 w 2735248"/>
                <a:gd name="connsiteY1" fmla="*/ 7951 h 310101"/>
                <a:gd name="connsiteX2" fmla="*/ 0 w 2735248"/>
                <a:gd name="connsiteY2" fmla="*/ 0 h 310101"/>
                <a:gd name="connsiteX0" fmla="*/ 3254628 w 3254628"/>
                <a:gd name="connsiteY0" fmla="*/ 514927 h 514927"/>
                <a:gd name="connsiteX1" fmla="*/ 2472855 w 3254628"/>
                <a:gd name="connsiteY1" fmla="*/ 7951 h 514927"/>
                <a:gd name="connsiteX2" fmla="*/ 0 w 3254628"/>
                <a:gd name="connsiteY2" fmla="*/ 0 h 51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4628" h="514927">
                  <a:moveTo>
                    <a:pt x="3254628" y="514927"/>
                  </a:moveTo>
                  <a:lnTo>
                    <a:pt x="2472855" y="795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5498" y="2592924"/>
              <a:ext cx="3137208" cy="6024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ru-RU" altLang="ko-KR" sz="1050" dirty="0" smtClean="0">
                  <a:solidFill>
                    <a:srgbClr val="404040"/>
                  </a:solidFill>
                  <a:cs typeface="Arial" pitchFamily="34" charset="0"/>
                </a:rPr>
                <a:t>обращайте внимание </a:t>
              </a:r>
              <a:br>
                <a:rPr lang="ru-RU" altLang="ko-KR" sz="1050" dirty="0" smtClean="0">
                  <a:solidFill>
                    <a:srgbClr val="404040"/>
                  </a:solidFill>
                  <a:cs typeface="Arial" pitchFamily="34" charset="0"/>
                </a:rPr>
              </a:br>
              <a:r>
                <a:rPr lang="ru-RU" altLang="ko-KR" sz="1050" dirty="0" smtClean="0">
                  <a:solidFill>
                    <a:srgbClr val="404040"/>
                  </a:solidFill>
                  <a:cs typeface="Arial" pitchFamily="34" charset="0"/>
                </a:rPr>
                <a:t>на </a:t>
              </a:r>
              <a:r>
                <a:rPr lang="ru-RU" altLang="ko-KR" sz="1050" b="1" dirty="0" smtClean="0">
                  <a:solidFill>
                    <a:srgbClr val="404040"/>
                  </a:solidFill>
                  <a:cs typeface="Arial" pitchFamily="34" charset="0"/>
                </a:rPr>
                <a:t>корректность</a:t>
              </a:r>
              <a:r>
                <a:rPr lang="ru-RU" altLang="ko-KR" sz="1050" dirty="0" smtClean="0">
                  <a:solidFill>
                    <a:srgbClr val="404040"/>
                  </a:solidFill>
                  <a:cs typeface="Arial" pitchFamily="34" charset="0"/>
                </a:rPr>
                <a:t> вносимой информации</a:t>
              </a:r>
              <a:endParaRPr lang="en-US" altLang="ko-KR" sz="1050" dirty="0">
                <a:solidFill>
                  <a:srgbClr val="404040"/>
                </a:solidFill>
                <a:cs typeface="Arial" pitchFamily="34" charset="0"/>
              </a:endParaRPr>
            </a:p>
          </p:txBody>
        </p:sp>
      </p:grpSp>
      <p:sp>
        <p:nvSpPr>
          <p:cNvPr id="14" name="Freeform 12"/>
          <p:cNvSpPr/>
          <p:nvPr/>
        </p:nvSpPr>
        <p:spPr>
          <a:xfrm>
            <a:off x="2699792" y="2009954"/>
            <a:ext cx="3384376" cy="993844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254628 w 3254628"/>
              <a:gd name="connsiteY0" fmla="*/ 514927 h 514927"/>
              <a:gd name="connsiteX1" fmla="*/ 2472855 w 3254628"/>
              <a:gd name="connsiteY1" fmla="*/ 7951 h 514927"/>
              <a:gd name="connsiteX2" fmla="*/ 0 w 3254628"/>
              <a:gd name="connsiteY2" fmla="*/ 0 h 514927"/>
              <a:gd name="connsiteX0" fmla="*/ 3254628 w 3254628"/>
              <a:gd name="connsiteY0" fmla="*/ 514927 h 514927"/>
              <a:gd name="connsiteX1" fmla="*/ 2472855 w 3254628"/>
              <a:gd name="connsiteY1" fmla="*/ 7951 h 514927"/>
              <a:gd name="connsiteX2" fmla="*/ 0 w 3254628"/>
              <a:gd name="connsiteY2" fmla="*/ 0 h 514927"/>
              <a:gd name="connsiteX0" fmla="*/ 3254628 w 3254628"/>
              <a:gd name="connsiteY0" fmla="*/ 514927 h 514927"/>
              <a:gd name="connsiteX1" fmla="*/ 0 w 3254628"/>
              <a:gd name="connsiteY1" fmla="*/ 0 h 51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54628" h="514927">
                <a:moveTo>
                  <a:pt x="3254628" y="514927"/>
                </a:moveTo>
                <a:lnTo>
                  <a:pt x="0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915566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ru-RU" altLang="ko-KR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аявку </a:t>
            </a:r>
            <a:r>
              <a:rPr lang="ru-RU" altLang="ko-KR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на педагогические тесты и бланки ответов необходимо </a:t>
            </a:r>
            <a:r>
              <a:rPr lang="ru-RU" altLang="ko-KR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формировать </a:t>
            </a:r>
            <a:r>
              <a:rPr lang="ru-RU" altLang="ko-KR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согласно Приложению 3 к Договору платных образовательных услуг </a:t>
            </a:r>
            <a:r>
              <a:rPr lang="ru-RU" altLang="ko-KR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altLang="ko-KR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срок обработки заявки в РИКЗ – 5 календарных дней</a:t>
            </a:r>
            <a:r>
              <a:rPr lang="ru-RU" altLang="ko-KR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ru-RU" altLang="ko-KR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912201" y="4152909"/>
            <a:ext cx="563455" cy="507073"/>
            <a:chOff x="1403647" y="3147813"/>
            <a:chExt cx="766870" cy="720080"/>
          </a:xfrm>
        </p:grpSpPr>
        <p:grpSp>
          <p:nvGrpSpPr>
            <p:cNvPr id="20" name="Group 17"/>
            <p:cNvGrpSpPr/>
            <p:nvPr/>
          </p:nvGrpSpPr>
          <p:grpSpPr>
            <a:xfrm>
              <a:off x="1403647" y="3147813"/>
              <a:ext cx="766870" cy="720080"/>
              <a:chOff x="1835696" y="2517293"/>
              <a:chExt cx="792088" cy="792088"/>
            </a:xfrm>
          </p:grpSpPr>
          <p:sp>
            <p:nvSpPr>
              <p:cNvPr id="22" name="Diamond 18"/>
              <p:cNvSpPr/>
              <p:nvPr/>
            </p:nvSpPr>
            <p:spPr>
              <a:xfrm>
                <a:off x="1835696" y="2517293"/>
                <a:ext cx="792088" cy="792088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Diamond 19"/>
              <p:cNvSpPr/>
              <p:nvPr/>
            </p:nvSpPr>
            <p:spPr>
              <a:xfrm>
                <a:off x="1901658" y="2583255"/>
                <a:ext cx="660164" cy="660164"/>
              </a:xfrm>
              <a:prstGeom prst="diamond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" name="직사각형 39"/>
            <p:cNvSpPr/>
            <p:nvPr/>
          </p:nvSpPr>
          <p:spPr>
            <a:xfrm>
              <a:off x="1613367" y="3215467"/>
              <a:ext cx="347431" cy="58477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altLang="ko-KR" sz="3200" b="1" dirty="0" smtClean="0">
                  <a:solidFill>
                    <a:schemeClr val="bg1"/>
                  </a:solidFill>
                  <a:cs typeface="Arial" pitchFamily="34" charset="0"/>
                </a:rPr>
                <a:t>!</a:t>
              </a:r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 6"/>
          <p:cNvSpPr/>
          <p:nvPr/>
        </p:nvSpPr>
        <p:spPr>
          <a:xfrm>
            <a:off x="1716790" y="3768010"/>
            <a:ext cx="5889931" cy="1200329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200" dirty="0">
                <a:solidFill>
                  <a:srgbClr val="C00000"/>
                </a:solidFill>
                <a:cs typeface="Arial" pitchFamily="34" charset="0"/>
              </a:rPr>
              <a:t>П</a:t>
            </a:r>
            <a:r>
              <a:rPr lang="ru-RU" altLang="ko-KR" sz="1200" dirty="0" smtClean="0">
                <a:solidFill>
                  <a:srgbClr val="C00000"/>
                </a:solidFill>
                <a:cs typeface="Arial" pitchFamily="34" charset="0"/>
              </a:rPr>
              <a:t>унктам </a:t>
            </a:r>
            <a:r>
              <a:rPr lang="ru-RU" altLang="ko-KR" sz="1200" dirty="0">
                <a:solidFill>
                  <a:srgbClr val="C00000"/>
                </a:solidFill>
                <a:cs typeface="Arial" pitchFamily="34" charset="0"/>
              </a:rPr>
              <a:t>тестирования, </a:t>
            </a:r>
            <a:r>
              <a:rPr lang="ru-RU" altLang="ko-KR" sz="1200" dirty="0" smtClean="0">
                <a:solidFill>
                  <a:srgbClr val="C00000"/>
                </a:solidFill>
                <a:cs typeface="Arial" pitchFamily="34" charset="0"/>
              </a:rPr>
              <a:t>получающим </a:t>
            </a:r>
            <a:r>
              <a:rPr lang="ru-RU" altLang="ko-KR" sz="1200" dirty="0">
                <a:solidFill>
                  <a:srgbClr val="C00000"/>
                </a:solidFill>
                <a:cs typeface="Arial" pitchFamily="34" charset="0"/>
              </a:rPr>
              <a:t>в РИКЗ оригинал-макеты педагогических </a:t>
            </a:r>
            <a:r>
              <a:rPr lang="ru-RU" altLang="ko-KR" sz="1200" dirty="0" smtClean="0">
                <a:solidFill>
                  <a:srgbClr val="C00000"/>
                </a:solidFill>
                <a:cs typeface="Arial" pitchFamily="34" charset="0"/>
              </a:rPr>
              <a:t>тестов, при тиражировании необходимо:</a:t>
            </a:r>
          </a:p>
          <a:p>
            <a:pPr algn="ctr"/>
            <a:endParaRPr lang="en-US" altLang="ko-KR" sz="105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47675"/>
            <a:r>
              <a:rPr lang="ru-RU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проверить качество отображения информации (текст, графики, схемы, карты)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  <a:endParaRPr lang="ru-RU" altLang="ko-KR" sz="105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47675"/>
            <a:endParaRPr lang="ru-RU" altLang="ko-KR" sz="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447675"/>
            <a:r>
              <a:rPr lang="ru-RU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убедиться в соответствии вариантов педагогических тестов на всех разворотах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ru-RU" altLang="ko-KR" sz="105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ru-RU" altLang="ko-KR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1835696" y="4371950"/>
            <a:ext cx="144016" cy="1148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24" name="Frame 17">
            <a:extLst>
              <a:ext uri="{FF2B5EF4-FFF2-40B4-BE49-F238E27FC236}">
                <a16:creationId xmlns:a16="http://schemas.microsoft.com/office/drawing/2014/main" xmlns="" id="{5801D75E-F748-4820-A111-26B3FD7269F4}"/>
              </a:ext>
            </a:extLst>
          </p:cNvPr>
          <p:cNvSpPr/>
          <p:nvPr/>
        </p:nvSpPr>
        <p:spPr>
          <a:xfrm>
            <a:off x="1842716" y="4641017"/>
            <a:ext cx="144016" cy="1148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221775"/>
            <a:ext cx="8532440" cy="576064"/>
          </a:xfrm>
        </p:spPr>
        <p:txBody>
          <a:bodyPr/>
          <a:lstStyle/>
          <a:p>
            <a:r>
              <a:rPr lang="ru-RU" altLang="ko-KR" sz="2400" dirty="0"/>
              <a:t>Проведение репетиционного тестирования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1198814" y="859435"/>
            <a:ext cx="684076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1203773" y="120803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Вся необходимая информация находится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в И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нструкции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организатору проведения репетиционного тестирования в аудитории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сайте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rikc.by (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пунктов → Репетиционное тестирование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151892" y="2098040"/>
            <a:ext cx="6732475" cy="1885131"/>
            <a:chOff x="1151892" y="2098040"/>
            <a:chExt cx="6732475" cy="1885131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151892" y="2705326"/>
              <a:ext cx="563455" cy="507073"/>
              <a:chOff x="1403647" y="3147813"/>
              <a:chExt cx="766870" cy="720080"/>
            </a:xfrm>
          </p:grpSpPr>
          <p:grpSp>
            <p:nvGrpSpPr>
              <p:cNvPr id="23" name="Group 17"/>
              <p:cNvGrpSpPr/>
              <p:nvPr/>
            </p:nvGrpSpPr>
            <p:grpSpPr>
              <a:xfrm>
                <a:off x="1403647" y="3147813"/>
                <a:ext cx="766870" cy="720080"/>
                <a:chOff x="1835696" y="2517293"/>
                <a:chExt cx="792088" cy="792088"/>
              </a:xfrm>
            </p:grpSpPr>
            <p:sp>
              <p:nvSpPr>
                <p:cNvPr id="25" name="Diamond 18"/>
                <p:cNvSpPr/>
                <p:nvPr/>
              </p:nvSpPr>
              <p:spPr>
                <a:xfrm>
                  <a:off x="1835696" y="2517293"/>
                  <a:ext cx="792088" cy="792088"/>
                </a:xfrm>
                <a:prstGeom prst="diamond">
                  <a:avLst/>
                </a:prstGeom>
                <a:solidFill>
                  <a:schemeClr val="bg1"/>
                </a:solidFill>
                <a:ln w="381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Diamond 19"/>
                <p:cNvSpPr/>
                <p:nvPr/>
              </p:nvSpPr>
              <p:spPr>
                <a:xfrm>
                  <a:off x="1901658" y="2583255"/>
                  <a:ext cx="660164" cy="660164"/>
                </a:xfrm>
                <a:prstGeom prst="diamond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직사각형 39"/>
              <p:cNvSpPr/>
              <p:nvPr/>
            </p:nvSpPr>
            <p:spPr>
              <a:xfrm>
                <a:off x="1613367" y="3215466"/>
                <a:ext cx="347431" cy="58477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altLang="ko-KR" sz="3200" b="1" dirty="0" smtClean="0">
                    <a:solidFill>
                      <a:schemeClr val="bg1"/>
                    </a:solidFill>
                    <a:cs typeface="Arial" pitchFamily="34" charset="0"/>
                  </a:rPr>
                  <a:t>!</a:t>
                </a:r>
                <a:r>
                  <a:rPr lang="en-US" altLang="ko-KR" sz="28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endParaRPr lang="ko-KR" alt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Frame 17">
              <a:extLst>
                <a:ext uri="{FF2B5EF4-FFF2-40B4-BE49-F238E27FC236}">
                  <a16:creationId xmlns:a16="http://schemas.microsoft.com/office/drawing/2014/main" xmlns="" id="{5801D75E-F748-4820-A111-26B3FD7269F4}"/>
                </a:ext>
              </a:extLst>
            </p:cNvPr>
            <p:cNvSpPr/>
            <p:nvPr/>
          </p:nvSpPr>
          <p:spPr>
            <a:xfrm>
              <a:off x="2259309" y="2452496"/>
              <a:ext cx="207902" cy="213986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21" name="Rectangle 6"/>
            <p:cNvSpPr/>
            <p:nvPr/>
          </p:nvSpPr>
          <p:spPr>
            <a:xfrm>
              <a:off x="2123728" y="2098040"/>
              <a:ext cx="5760639" cy="1885131"/>
            </a:xfrm>
            <a:prstGeom prst="rect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1200" dirty="0" smtClean="0">
                  <a:solidFill>
                    <a:srgbClr val="C00000"/>
                  </a:solidFill>
                  <a:cs typeface="Arial" pitchFamily="34" charset="0"/>
                </a:rPr>
                <a:t>Необходимо:</a:t>
              </a:r>
            </a:p>
            <a:p>
              <a:pPr marL="447675"/>
              <a:endParaRPr lang="ru-RU" altLang="ko-KR" sz="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447675" algn="just"/>
              <a:r>
                <a:rPr lang="ru-RU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распечатывать </a:t>
              </a:r>
              <a:r>
                <a:rPr lang="ru-RU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ведомости проведения репетиционного </a:t>
              </a:r>
              <a:r>
                <a:rPr lang="ru-RU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тестирования                      </a:t>
              </a:r>
              <a:r>
                <a:rPr lang="ru-RU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 </a:t>
              </a:r>
              <a:r>
                <a:rPr lang="ru-RU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аудиториях только после </a:t>
              </a:r>
              <a:r>
                <a:rPr lang="ru-RU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окончания </a:t>
              </a:r>
              <a:r>
                <a:rPr lang="ru-RU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регистрации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;</a:t>
              </a:r>
              <a:endPara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447675" algn="just"/>
              <a:endPara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447675" algn="just"/>
              <a:r>
                <a:rPr lang="ru-RU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обеспечить доступ на тестирование всем зарегистрированным участникам согласно ведомости, независимо от наличия распечатанного пропуска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;</a:t>
              </a:r>
              <a:endPara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447675" algn="just"/>
              <a:endParaRPr lang="ru-RU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447675" algn="just"/>
              <a:r>
                <a:rPr lang="ru-RU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связаться с технической поддержкой РИКЗ </a:t>
              </a:r>
              <a:r>
                <a:rPr lang="ru-RU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 случае явки на </a:t>
              </a:r>
              <a:r>
                <a:rPr lang="ru-RU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тестирование участника с пропуском, сведения о котором отсутствуют в ведомости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447675"/>
              <a:endParaRPr lang="ru-RU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Frame 17">
              <a:extLst>
                <a:ext uri="{FF2B5EF4-FFF2-40B4-BE49-F238E27FC236}">
                  <a16:creationId xmlns:a16="http://schemas.microsoft.com/office/drawing/2014/main" xmlns="" id="{5801D75E-F748-4820-A111-26B3FD7269F4}"/>
                </a:ext>
              </a:extLst>
            </p:cNvPr>
            <p:cNvSpPr/>
            <p:nvPr/>
          </p:nvSpPr>
          <p:spPr>
            <a:xfrm>
              <a:off x="2259309" y="3507854"/>
              <a:ext cx="207902" cy="213986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18" name="Frame 17">
              <a:extLst>
                <a:ext uri="{FF2B5EF4-FFF2-40B4-BE49-F238E27FC236}">
                  <a16:creationId xmlns:a16="http://schemas.microsoft.com/office/drawing/2014/main" xmlns="" id="{5801D75E-F748-4820-A111-26B3FD7269F4}"/>
                </a:ext>
              </a:extLst>
            </p:cNvPr>
            <p:cNvSpPr/>
            <p:nvPr/>
          </p:nvSpPr>
          <p:spPr>
            <a:xfrm>
              <a:off x="2261350" y="2931790"/>
              <a:ext cx="205861" cy="213986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60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4366</TotalTime>
  <Words>1138</Words>
  <Application>Microsoft Office PowerPoint</Application>
  <PresentationFormat>Экран (16:9)</PresentationFormat>
  <Paragraphs>274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ЧИМБА НАТАЛЬЯ МИХАЙЛОВНА</cp:lastModifiedBy>
  <cp:revision>290</cp:revision>
  <cp:lastPrinted>2020-09-15T12:35:11Z</cp:lastPrinted>
  <dcterms:created xsi:type="dcterms:W3CDTF">2016-12-05T23:26:54Z</dcterms:created>
  <dcterms:modified xsi:type="dcterms:W3CDTF">2023-10-02T11:54:51Z</dcterms:modified>
</cp:coreProperties>
</file>